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416" r:id="rId2"/>
    <p:sldId id="435" r:id="rId3"/>
    <p:sldId id="424" r:id="rId4"/>
    <p:sldId id="421" r:id="rId5"/>
    <p:sldId id="256" r:id="rId6"/>
    <p:sldId id="467" r:id="rId7"/>
    <p:sldId id="268" r:id="rId8"/>
    <p:sldId id="267" r:id="rId9"/>
    <p:sldId id="419" r:id="rId10"/>
    <p:sldId id="434" r:id="rId11"/>
    <p:sldId id="418" r:id="rId12"/>
    <p:sldId id="269" r:id="rId13"/>
    <p:sldId id="257" r:id="rId14"/>
    <p:sldId id="417" r:id="rId15"/>
    <p:sldId id="4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24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aban, Dr. Larysa (FWPI) - 101552" initials="BDL(-1" lastIdx="1" clrIdx="0">
    <p:extLst>
      <p:ext uri="{19B8F6BF-5375-455C-9EA6-DF929625EA0E}">
        <p15:presenceInfo xmlns:p15="http://schemas.microsoft.com/office/powerpoint/2012/main" userId="S-1-5-21-1708537768-1993962763-2147125875-30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DAEAE"/>
    <a:srgbClr val="FCF5F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51" autoAdjust="0"/>
    <p:restoredTop sz="77691" autoAdjust="0"/>
  </p:normalViewPr>
  <p:slideViewPr>
    <p:cSldViewPr snapToGrid="0" showGuides="1">
      <p:cViewPr varScale="1">
        <p:scale>
          <a:sx n="94" d="100"/>
          <a:sy n="94" d="100"/>
        </p:scale>
        <p:origin x="1032" y="184"/>
      </p:cViewPr>
      <p:guideLst>
        <p:guide orient="horz" pos="2183"/>
        <p:guide pos="12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02T12:16:01.457"/>
    </inkml:context>
    <inkml:brush xml:id="br0">
      <inkml:brushProperty name="width" value="0.05" units="cm"/>
      <inkml:brushProperty name="height" value="0.05" units="cm"/>
    </inkml:brush>
  </inkml:definitions>
  <inkml:trace contextRef="#ctx0" brushRef="#br0">0 1 32,'0'0'32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9B660A-BC1D-4B79-8214-5A7BED4133BF}" type="datetimeFigureOut">
              <a:rPr lang="en-US" smtClean="0"/>
              <a:t>8/29/25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B49ADE-18DA-4FE4-B3C1-A0CD2B0C38C6}" type="slidenum">
              <a:rPr lang="en-US" smtClean="0"/>
              <a:t>‹#›</a:t>
            </a:fld>
            <a:endParaRPr lang="en-US"/>
          </a:p>
        </p:txBody>
      </p:sp>
    </p:spTree>
    <p:extLst>
      <p:ext uri="{BB962C8B-B14F-4D97-AF65-F5344CB8AC3E}">
        <p14:creationId xmlns:p14="http://schemas.microsoft.com/office/powerpoint/2010/main" val="3289581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1: Illustration of lactate level monitoring within a portable droplet-based microfluidic system.</a:t>
            </a:r>
            <a:r>
              <a:rPr lang="en-US" sz="1200" kern="1200" dirty="0">
                <a:solidFill>
                  <a:schemeClr val="tx1"/>
                </a:solidFill>
                <a:effectLst/>
                <a:latin typeface="+mn-lt"/>
                <a:ea typeface="+mn-ea"/>
                <a:cs typeface="+mn-cs"/>
              </a:rPr>
              <a:t> a) Schematic illustration of droplet generation and detection principle in the portable microfluidic device. The aqueous phase, consisting of ISF dialysate (obtained by applying a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and perfusate) mixed with a lactate assay reagent at a T-junction, is segmented by mineral oil spacers and carried by HFE oil as the continuous phase into a cross-junction to form a droplet sequence. Within each droplet, lactate undergoes a two-step enzymatic reaction (incubation time: 30 s), after which the resulting fluorescence signal (emission at 587 nm) is detected by a photomultiplier tube (PMT, Hamamatsu). b) Overview of ISF dialysate and blood sample collection during animal trials. The illumination source is an LED with an excitation wavelength of 535 nm, and the dynamic changes of fluorescence intensity observed in the droplet sequence corresponding to the lactate concentration are detected by a fluorescence detector, PMT. As control and reference, blood samples were intermittently collected and tested using a blood gas analyzer. c) Illustration of lactate extraction from ISF via a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(with a selective membrane for molecule diffusion and acquisition with size &lt; 20 </a:t>
            </a:r>
            <a:r>
              <a:rPr lang="en-US" sz="1200" kern="1200" dirty="0" err="1">
                <a:solidFill>
                  <a:schemeClr val="tx1"/>
                </a:solidFill>
                <a:effectLst/>
                <a:latin typeface="+mn-lt"/>
                <a:ea typeface="+mn-ea"/>
                <a:cs typeface="+mn-cs"/>
              </a:rPr>
              <a:t>kDa</a:t>
            </a:r>
            <a:r>
              <a:rPr lang="en-US" sz="1200" kern="1200" dirty="0">
                <a:solidFill>
                  <a:schemeClr val="tx1"/>
                </a:solidFill>
                <a:effectLst/>
                <a:latin typeface="+mn-lt"/>
                <a:ea typeface="+mn-ea"/>
                <a:cs typeface="+mn-cs"/>
              </a:rPr>
              <a:t>) implanted in the dermis. Phosphate-buffered saline (PBS) perfusate is continuously perfused, allowing only small molecules (&lt; 20 </a:t>
            </a:r>
            <a:r>
              <a:rPr lang="en-US" sz="1200" kern="1200" dirty="0" err="1">
                <a:solidFill>
                  <a:schemeClr val="tx1"/>
                </a:solidFill>
                <a:effectLst/>
                <a:latin typeface="+mn-lt"/>
                <a:ea typeface="+mn-ea"/>
                <a:cs typeface="+mn-cs"/>
              </a:rPr>
              <a:t>kDa</a:t>
            </a:r>
            <a:r>
              <a:rPr lang="en-US" sz="1200" kern="1200" dirty="0">
                <a:solidFill>
                  <a:schemeClr val="tx1"/>
                </a:solidFill>
                <a:effectLst/>
                <a:latin typeface="+mn-lt"/>
                <a:ea typeface="+mn-ea"/>
                <a:cs typeface="+mn-cs"/>
              </a:rPr>
              <a:t>) to diffuse into the dialysate.</a:t>
            </a:r>
            <a:endParaRPr lang="en-DE"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B49ADE-18DA-4FE4-B3C1-A0CD2B0C38C6}" type="slidenum">
              <a:rPr lang="en-US" smtClean="0"/>
              <a:t>1</a:t>
            </a:fld>
            <a:endParaRPr lang="en-US"/>
          </a:p>
        </p:txBody>
      </p:sp>
    </p:spTree>
    <p:extLst>
      <p:ext uri="{BB962C8B-B14F-4D97-AF65-F5344CB8AC3E}">
        <p14:creationId xmlns:p14="http://schemas.microsoft.com/office/powerpoint/2010/main" val="122822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175A3-702D-9156-7A5E-59FF21972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3EE5B-E8C1-9289-00B4-969863F9A4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DD6ED-554A-D04D-C6B2-1FF5329E8682}"/>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Figure 2</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Evaluation and optimization of the droplet-based microfluidic system for lactate detection.</a:t>
            </a:r>
            <a:r>
              <a:rPr lang="en-US" sz="1200" kern="1200" dirty="0">
                <a:solidFill>
                  <a:schemeClr val="tx1"/>
                </a:solidFill>
                <a:effectLst/>
                <a:latin typeface="+mn-lt"/>
                <a:ea typeface="+mn-ea"/>
                <a:cs typeface="+mn-cs"/>
              </a:rPr>
              <a:t> a) Fluorescence intensity dynamics based on the reaction between the reagent and lactate solution with concentration gradients (increasing from 0 µM to 100 µM with an interval of 10 µM) in droplet-based microfluidic reactors in a PBS-DMSO solution system with a reaction time frame of 2 min. b) The calibration curve was obtained based on the fluorescence intensity and correlated lactate concentrations. c) Zoomed-in image of the area of the panel (a) that illustrates the signals of droplets (pink) and mineral oil (gray). The raw data acquisition rate for the whole droplet sequence is 70 Hz, and the signal of each droplet is obtained by selecting the maximum value from every </a:t>
            </a:r>
            <a:r>
              <a:rPr lang="en-US" sz="1200" i="1" kern="1200" dirty="0">
                <a:solidFill>
                  <a:schemeClr val="tx1"/>
                </a:solidFill>
                <a:effectLst/>
                <a:latin typeface="+mn-lt"/>
                <a:ea typeface="+mn-ea"/>
                <a:cs typeface="+mn-cs"/>
              </a:rPr>
              <a:t>n</a:t>
            </a:r>
            <a:r>
              <a:rPr lang="en-US" sz="1200" kern="1200" dirty="0">
                <a:solidFill>
                  <a:schemeClr val="tx1"/>
                </a:solidFill>
                <a:effectLst/>
                <a:latin typeface="+mn-lt"/>
                <a:ea typeface="+mn-ea"/>
                <a:cs typeface="+mn-cs"/>
              </a:rPr>
              <a:t> = 16 data points. d) Optimizing reaction time: the fluorescence intensity resulting from the reaction between lactate and a fixed reagent concentration, measured at different reaction time frames (0.5, 1, 2, 3, and 4 minutes). e) Effect of temperature on the droplet-based microfluidic system and reaction. f) Selectivity of the detection. The concentration gradients of each analyte were as follows: lactate (from 0 to 70 µM with 10 µM intervals), glucose (0 mM to 7 mM with 1 mM intervals), amylase (from 0 to 420 U/L with 60 U/L intervals), trypsin (from 0 to 0.5% with 0.05% intervals) and lipase (from 0 to 210 U/L with 30 U/L intervals). For unit µM and mM, refer to µmol/L and mmol/L, and U/L represents a unit for enzyme activity (1 U/L = 1 unit/L = 1 µmol min</a:t>
            </a:r>
            <a:r>
              <a:rPr lang="en-US" sz="1200" kern="1200" baseline="30000" dirty="0">
                <a:solidFill>
                  <a:schemeClr val="tx1"/>
                </a:solidFill>
                <a:effectLst/>
                <a:latin typeface="+mn-lt"/>
                <a:ea typeface="+mn-ea"/>
                <a:cs typeface="+mn-cs"/>
              </a:rPr>
              <a:t>-1 </a:t>
            </a:r>
            <a:r>
              <a:rPr lang="en-US" sz="1200" kern="1200" dirty="0">
                <a:solidFill>
                  <a:schemeClr val="tx1"/>
                </a:solidFill>
                <a:effectLst/>
                <a:latin typeface="+mn-lt"/>
                <a:ea typeface="+mn-ea"/>
                <a:cs typeface="+mn-cs"/>
              </a:rPr>
              <a:t>L</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a:t>
            </a:r>
            <a:endParaRPr lang="en-DE" sz="1200" kern="1200" dirty="0">
              <a:solidFill>
                <a:schemeClr val="tx1"/>
              </a:solidFill>
              <a:effectLst/>
              <a:latin typeface="+mn-lt"/>
              <a:ea typeface="+mn-ea"/>
              <a:cs typeface="+mn-cs"/>
            </a:endParaRPr>
          </a:p>
          <a:p>
            <a:endParaRPr lang="en-DE" dirty="0"/>
          </a:p>
        </p:txBody>
      </p:sp>
      <p:sp>
        <p:nvSpPr>
          <p:cNvPr id="4" name="Slide Number Placeholder 3">
            <a:extLst>
              <a:ext uri="{FF2B5EF4-FFF2-40B4-BE49-F238E27FC236}">
                <a16:creationId xmlns:a16="http://schemas.microsoft.com/office/drawing/2014/main" id="{48CAB222-8D32-14AD-41C8-CDFC6E804535}"/>
              </a:ext>
            </a:extLst>
          </p:cNvPr>
          <p:cNvSpPr>
            <a:spLocks noGrp="1"/>
          </p:cNvSpPr>
          <p:nvPr>
            <p:ph type="sldNum" sz="quarter" idx="5"/>
          </p:nvPr>
        </p:nvSpPr>
        <p:spPr/>
        <p:txBody>
          <a:bodyPr/>
          <a:lstStyle/>
          <a:p>
            <a:fld id="{EEB49ADE-18DA-4FE4-B3C1-A0CD2B0C38C6}" type="slidenum">
              <a:rPr lang="en-US" smtClean="0"/>
              <a:t>2</a:t>
            </a:fld>
            <a:endParaRPr lang="en-US"/>
          </a:p>
        </p:txBody>
      </p:sp>
    </p:spTree>
    <p:extLst>
      <p:ext uri="{BB962C8B-B14F-4D97-AF65-F5344CB8AC3E}">
        <p14:creationId xmlns:p14="http://schemas.microsoft.com/office/powerpoint/2010/main" val="3680688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3:</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Comparison of lactate levels in blood and ISF measured via droplet-based microfluidics (MD) and a blood gas analyzer (BGA) during animal trials.</a:t>
            </a:r>
            <a:r>
              <a:rPr lang="en-US" sz="1200" kern="1200" dirty="0">
                <a:solidFill>
                  <a:schemeClr val="tx1"/>
                </a:solidFill>
                <a:effectLst/>
                <a:latin typeface="+mn-lt"/>
                <a:ea typeface="+mn-ea"/>
                <a:cs typeface="+mn-cs"/>
              </a:rPr>
              <a:t> a) Photographs of simultaneous monitoring of lactate in animal trials using a pig model in the CT room. The portable droplet-based microfluidics device was positioned at the bedside (blue frame) and connected to the animal tissue with a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(red frame). b) Components of the portable device used for lactate monitoring in droplet form: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Optical fiber; ii. Tubing holder, iii. Optical detector holder; iv. Objective lens (20×); v. PMT. c)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inserted into the dermis of pig skin for ISF lactate dialysate collection. Scale bars, 1 cm. d) Blood sample collection and detection. Comparison of blood lactate detection results between the blood gas analyzer (reference results) and droplet-based microfluidics methods in 29 blood samples (in 4 animal trials). e) Acquisition and detection of ISF dialysate with a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during animal trials. The working principle of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is to use a pump to infuse PBS perfusate into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to exchange the lactate molecules from the ISF to the dialysate. A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was inserted under the pig skin and affixed with medical tape (for 3–4 hours). Comparison of lactate levels in 29 ISF dialysate samples (from 4 trials) measured by droplet-based microfluidics with corresponding blood lactate levels. ISF lactate concentrations were corrected for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recovery </a:t>
            </a:r>
            <a:r>
              <a:rPr lang="en-GB" sz="1200" kern="1200" dirty="0">
                <a:solidFill>
                  <a:schemeClr val="tx1"/>
                </a:solidFill>
                <a:effectLst/>
                <a:latin typeface="+mn-lt"/>
                <a:ea typeface="+mn-ea"/>
                <a:cs typeface="+mn-cs"/>
              </a:rPr>
              <a:t>(~10%) in the intermittent sampling mode. </a:t>
            </a:r>
            <a:endParaRPr lang="en-DE" sz="1200" kern="1200" dirty="0">
              <a:solidFill>
                <a:schemeClr val="tx1"/>
              </a:solidFill>
              <a:effectLst/>
              <a:latin typeface="+mn-lt"/>
              <a:ea typeface="+mn-ea"/>
              <a:cs typeface="+mn-cs"/>
            </a:endParaRPr>
          </a:p>
          <a:p>
            <a:endParaRPr lang="en-DE" dirty="0"/>
          </a:p>
        </p:txBody>
      </p:sp>
      <p:sp>
        <p:nvSpPr>
          <p:cNvPr id="4" name="Slide Number Placeholder 3"/>
          <p:cNvSpPr>
            <a:spLocks noGrp="1"/>
          </p:cNvSpPr>
          <p:nvPr>
            <p:ph type="sldNum" sz="quarter" idx="5"/>
          </p:nvPr>
        </p:nvSpPr>
        <p:spPr/>
        <p:txBody>
          <a:bodyPr/>
          <a:lstStyle/>
          <a:p>
            <a:fld id="{EEB49ADE-18DA-4FE4-B3C1-A0CD2B0C38C6}" type="slidenum">
              <a:rPr lang="en-US" smtClean="0"/>
              <a:t>3</a:t>
            </a:fld>
            <a:endParaRPr lang="en-US"/>
          </a:p>
        </p:txBody>
      </p:sp>
    </p:spTree>
    <p:extLst>
      <p:ext uri="{BB962C8B-B14F-4D97-AF65-F5344CB8AC3E}">
        <p14:creationId xmlns:p14="http://schemas.microsoft.com/office/powerpoint/2010/main" val="4086792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4: Correlations and agreement of the lactate detection results for the blood and ISF samples </a:t>
            </a:r>
            <a:r>
              <a:rPr lang="en-US" sz="1200" kern="1200" dirty="0">
                <a:solidFill>
                  <a:schemeClr val="tx1"/>
                </a:solidFill>
                <a:effectLst/>
                <a:latin typeface="+mn-lt"/>
                <a:ea typeface="+mn-ea"/>
                <a:cs typeface="+mn-cs"/>
              </a:rPr>
              <a:t>(n=29) </a:t>
            </a:r>
            <a:r>
              <a:rPr lang="en-US" sz="1200" b="1" kern="1200" dirty="0">
                <a:solidFill>
                  <a:schemeClr val="tx1"/>
                </a:solidFill>
                <a:effectLst/>
                <a:latin typeface="+mn-lt"/>
                <a:ea typeface="+mn-ea"/>
                <a:cs typeface="+mn-cs"/>
              </a:rPr>
              <a:t>between the blood gas analyzer and droplet-based microfluidics. </a:t>
            </a:r>
            <a:r>
              <a:rPr lang="en-US" sz="1200" kern="1200" dirty="0">
                <a:solidFill>
                  <a:schemeClr val="tx1"/>
                </a:solidFill>
                <a:effectLst/>
                <a:latin typeface="+mn-lt"/>
                <a:ea typeface="+mn-ea"/>
                <a:cs typeface="+mn-cs"/>
              </a:rPr>
              <a:t>a) Correlation of lactate detection in blood samples between the clinical (blood gas analyzer, Clinic </a:t>
            </a:r>
            <a:r>
              <a:rPr lang="en-US" sz="1200" kern="1200" dirty="0" err="1">
                <a:solidFill>
                  <a:schemeClr val="tx1"/>
                </a:solidFill>
                <a:effectLst/>
                <a:latin typeface="+mn-lt"/>
                <a:ea typeface="+mn-ea"/>
                <a:cs typeface="+mn-cs"/>
              </a:rPr>
              <a:t>BGA_Blood</a:t>
            </a:r>
            <a:r>
              <a:rPr lang="en-US" sz="1200" kern="1200" dirty="0">
                <a:solidFill>
                  <a:schemeClr val="tx1"/>
                </a:solidFill>
                <a:effectLst/>
                <a:latin typeface="+mn-lt"/>
                <a:ea typeface="+mn-ea"/>
                <a:cs typeface="+mn-cs"/>
              </a:rPr>
              <a:t>) and microfluidic (</a:t>
            </a:r>
            <a:r>
              <a:rPr lang="en-US" sz="1200" kern="1200" dirty="0" err="1">
                <a:solidFill>
                  <a:schemeClr val="tx1"/>
                </a:solidFill>
                <a:effectLst/>
                <a:latin typeface="+mn-lt"/>
                <a:ea typeface="+mn-ea"/>
                <a:cs typeface="+mn-cs"/>
              </a:rPr>
              <a:t>MD_Blood</a:t>
            </a:r>
            <a:r>
              <a:rPr lang="en-US" sz="1200" kern="1200" dirty="0">
                <a:solidFill>
                  <a:schemeClr val="tx1"/>
                </a:solidFill>
                <a:effectLst/>
                <a:latin typeface="+mn-lt"/>
                <a:ea typeface="+mn-ea"/>
                <a:cs typeface="+mn-cs"/>
              </a:rPr>
              <a:t>) methods. The solid black line represents y = x. The gray dashed line represents the linear fit of the results. The error bars represent the standard deviation calculated over 100 droplets. b) Bland‒Altman agreement plot of blood detection results from the clinical and microfluidic methods. The x-axis displays the mean value measured by the two methods; the y-axis represents the ratio of the difference between the measured values of the two methods and the mean value. The black line represents the mean of the difference (d̅, black dashed lines). The limits of agreement with 95% confidence are from -1.96σ to +1.96σ (</a:t>
            </a:r>
            <a:r>
              <a:rPr lang="en-US" sz="1200" kern="1200" dirty="0" err="1">
                <a:solidFill>
                  <a:schemeClr val="tx1"/>
                </a:solidFill>
                <a:effectLst/>
                <a:latin typeface="+mn-lt"/>
                <a:ea typeface="+mn-ea"/>
                <a:cs typeface="+mn-cs"/>
              </a:rPr>
              <a:t>σ</a:t>
            </a:r>
            <a:r>
              <a:rPr lang="en-US" sz="1200" kern="1200" dirty="0">
                <a:solidFill>
                  <a:schemeClr val="tx1"/>
                </a:solidFill>
                <a:effectLst/>
                <a:latin typeface="+mn-lt"/>
                <a:ea typeface="+mn-ea"/>
                <a:cs typeface="+mn-cs"/>
              </a:rPr>
              <a:t>, standard deviation) with confidence intervals marked as gray areas. c) Correlation of lactate detection results between blood samples measured with the blood gas analyzer (Clinic </a:t>
            </a:r>
            <a:r>
              <a:rPr lang="en-US" sz="1200" kern="1200" dirty="0" err="1">
                <a:solidFill>
                  <a:schemeClr val="tx1"/>
                </a:solidFill>
                <a:effectLst/>
                <a:latin typeface="+mn-lt"/>
                <a:ea typeface="+mn-ea"/>
                <a:cs typeface="+mn-cs"/>
              </a:rPr>
              <a:t>BGA_Blood</a:t>
            </a:r>
            <a:r>
              <a:rPr lang="en-US" sz="1200" kern="1200" dirty="0">
                <a:solidFill>
                  <a:schemeClr val="tx1"/>
                </a:solidFill>
                <a:effectLst/>
                <a:latin typeface="+mn-lt"/>
                <a:ea typeface="+mn-ea"/>
                <a:cs typeface="+mn-cs"/>
              </a:rPr>
              <a:t>) and ISF samples measured with microfluidic methods (MD_ISF). d) Bland‒Altman agreement plot of detection results from the clinical (blood sample) and microfluidic (ISF samples) methods. ISF lactate concentrations were corrected for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recovery </a:t>
            </a:r>
            <a:r>
              <a:rPr lang="en-GB" sz="1200" kern="1200" dirty="0">
                <a:solidFill>
                  <a:schemeClr val="tx1"/>
                </a:solidFill>
                <a:effectLst/>
                <a:latin typeface="+mn-lt"/>
                <a:ea typeface="+mn-ea"/>
                <a:cs typeface="+mn-cs"/>
              </a:rPr>
              <a:t>(~10%).</a:t>
            </a:r>
            <a:endParaRPr lang="en-DE"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77EDB98-DBE8-4867-ADB7-27283EEA3E5E}" type="slidenum">
              <a:rPr lang="en-US" smtClean="0"/>
              <a:t>4</a:t>
            </a:fld>
            <a:endParaRPr lang="en-US" dirty="0"/>
          </a:p>
        </p:txBody>
      </p:sp>
    </p:spTree>
    <p:extLst>
      <p:ext uri="{BB962C8B-B14F-4D97-AF65-F5344CB8AC3E}">
        <p14:creationId xmlns:p14="http://schemas.microsoft.com/office/powerpoint/2010/main" val="327415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Figure 5:</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Continuous monitoring of ISF lactate in animal trials.</a:t>
            </a:r>
            <a:r>
              <a:rPr lang="en-US" sz="1200" kern="1200" dirty="0">
                <a:solidFill>
                  <a:schemeClr val="tx1"/>
                </a:solidFill>
                <a:effectLst/>
                <a:latin typeface="+mn-lt"/>
                <a:ea typeface="+mn-ea"/>
                <a:cs typeface="+mn-cs"/>
              </a:rPr>
              <a:t> a) Lactate concentration measurements during pulmonary embolism (PE) induction in pigs, a well-established model that subsequently causes an increase in lactate concentration. Blood samples were collected and analyzed at 5–10-minute intervals during cardiopulmonary resuscitation (CPR), with extended intervals of 30–60 minutes post-resuscitation, once the heart rate returned to normal. Representative real-time and corrected ISF lactate (droplet-based microfluidics) and blood lactate (blood gas analyzer, BGA) data from 2 animal trials. b) and d) Monitoring of real-time ISF lactate (black dots), corrected ISF lactate (gray dots), and blood lactate (red dots) in a pig model before and after PE induction and CPR. c) and e) Comparison of sampling rates between droplet-based microfluidics (MD_ISF) and a blood gas analyzer (Clinic </a:t>
            </a:r>
            <a:r>
              <a:rPr lang="en-US" sz="1200" kern="1200" dirty="0" err="1">
                <a:solidFill>
                  <a:schemeClr val="tx1"/>
                </a:solidFill>
                <a:effectLst/>
                <a:latin typeface="+mn-lt"/>
                <a:ea typeface="+mn-ea"/>
                <a:cs typeface="+mn-cs"/>
              </a:rPr>
              <a:t>BGA_Blood</a:t>
            </a:r>
            <a:r>
              <a:rPr lang="en-US" sz="1200" kern="1200" dirty="0">
                <a:solidFill>
                  <a:schemeClr val="tx1"/>
                </a:solidFill>
                <a:effectLst/>
                <a:latin typeface="+mn-lt"/>
                <a:ea typeface="+mn-ea"/>
                <a:cs typeface="+mn-cs"/>
              </a:rPr>
              <a:t>) during the period of rapid lactate increase (highlighted in pink). ISF lactate concentrations were corrected for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recovery </a:t>
            </a:r>
            <a:r>
              <a:rPr lang="en-GB" sz="1200" kern="1200" dirty="0">
                <a:solidFill>
                  <a:schemeClr val="tx1"/>
                </a:solidFill>
                <a:effectLst/>
                <a:latin typeface="+mn-lt"/>
                <a:ea typeface="+mn-ea"/>
                <a:cs typeface="+mn-cs"/>
              </a:rPr>
              <a:t>(~1.1%) in the continuous monitoring mode.</a:t>
            </a:r>
            <a:r>
              <a:rPr lang="en-DE" sz="1800" dirty="0">
                <a:effectLst/>
              </a:rPr>
              <a:t> </a:t>
            </a:r>
            <a:endParaRPr lang="en-US" dirty="0"/>
          </a:p>
        </p:txBody>
      </p:sp>
      <p:sp>
        <p:nvSpPr>
          <p:cNvPr id="4" name="Slide Number Placeholder 3"/>
          <p:cNvSpPr>
            <a:spLocks noGrp="1"/>
          </p:cNvSpPr>
          <p:nvPr>
            <p:ph type="sldNum" sz="quarter" idx="5"/>
          </p:nvPr>
        </p:nvSpPr>
        <p:spPr/>
        <p:txBody>
          <a:bodyPr/>
          <a:lstStyle/>
          <a:p>
            <a:fld id="{777EDB98-DBE8-4867-ADB7-27283EEA3E5E}" type="slidenum">
              <a:rPr lang="en-US" smtClean="0"/>
              <a:t>5</a:t>
            </a:fld>
            <a:endParaRPr lang="en-US" dirty="0"/>
          </a:p>
        </p:txBody>
      </p:sp>
    </p:spTree>
    <p:extLst>
      <p:ext uri="{BB962C8B-B14F-4D97-AF65-F5344CB8AC3E}">
        <p14:creationId xmlns:p14="http://schemas.microsoft.com/office/powerpoint/2010/main" val="158651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ED617-F5F8-DB11-832C-097F921AE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325A2-66A5-FF55-8FBE-92B286C7EC4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E8C672F-CDA0-F987-447B-0419F46C93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Figure S1</a:t>
            </a:r>
            <a:r>
              <a:rPr lang="en-US" sz="1200" kern="1200" dirty="0">
                <a:solidFill>
                  <a:schemeClr val="tx1"/>
                </a:solidFill>
                <a:effectLst/>
                <a:latin typeface="+mn-lt"/>
                <a:ea typeface="+mn-ea"/>
                <a:cs typeface="+mn-cs"/>
              </a:rPr>
              <a:t>: Flow diagram of calibration and sample detection in a) intermittent mode and b) continuous mode.</a:t>
            </a:r>
            <a:endParaRPr lang="en-DE" sz="1200" kern="1200" dirty="0">
              <a:solidFill>
                <a:schemeClr val="tx1"/>
              </a:solidFill>
              <a:effectLst/>
              <a:latin typeface="+mn-lt"/>
              <a:ea typeface="+mn-ea"/>
              <a:cs typeface="+mn-cs"/>
            </a:endParaRPr>
          </a:p>
          <a:p>
            <a:endParaRPr lang="en-GB" sz="2400" dirty="0"/>
          </a:p>
        </p:txBody>
      </p:sp>
    </p:spTree>
    <p:extLst>
      <p:ext uri="{BB962C8B-B14F-4D97-AF65-F5344CB8AC3E}">
        <p14:creationId xmlns:p14="http://schemas.microsoft.com/office/powerpoint/2010/main" val="3092386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S2</a:t>
            </a:r>
            <a:r>
              <a:rPr lang="en-US" sz="1200" kern="1200" dirty="0">
                <a:solidFill>
                  <a:schemeClr val="tx1"/>
                </a:solidFill>
                <a:effectLst/>
                <a:latin typeface="+mn-lt"/>
                <a:ea typeface="+mn-ea"/>
                <a:cs typeface="+mn-cs"/>
              </a:rPr>
              <a:t>: Dynamic fluorescence intensity response to varying lactate concentrations in a PBS-DMSO solution measured in the droplet-based microfluidic. Lactate levels were decreased from 100 µM to 0 µM and then increased back to 100 µM in 10 µM intervals. The measurement was conducted in a continuous flow with a 2-minute reaction time.</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77EDB98-DBE8-4867-ADB7-27283EEA3E5E}" type="slidenum">
              <a:rPr lang="en-US" smtClean="0"/>
              <a:t>7</a:t>
            </a:fld>
            <a:endParaRPr lang="en-US" dirty="0"/>
          </a:p>
        </p:txBody>
      </p:sp>
    </p:spTree>
    <p:extLst>
      <p:ext uri="{BB962C8B-B14F-4D97-AF65-F5344CB8AC3E}">
        <p14:creationId xmlns:p14="http://schemas.microsoft.com/office/powerpoint/2010/main" val="469834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S3</a:t>
            </a:r>
            <a:r>
              <a:rPr lang="en-US" sz="1200" kern="1200" dirty="0">
                <a:solidFill>
                  <a:schemeClr val="tx1"/>
                </a:solidFill>
                <a:effectLst/>
                <a:latin typeface="+mn-lt"/>
                <a:ea typeface="+mn-ea"/>
                <a:cs typeface="+mn-cs"/>
              </a:rPr>
              <a:t>: Evaluation and optimization of the buffer composition for lactate detection in the droplet-based </a:t>
            </a:r>
            <a:endParaRPr lang="en-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microfluidic system. The effect of buffer solutions on reaction kinetics was assessed at three different reaction time frames: a) 2 min, b) 3 min, and c) 4 min.</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77EDB98-DBE8-4867-ADB7-27283EEA3E5E}" type="slidenum">
              <a:rPr lang="en-US" smtClean="0"/>
              <a:t>8</a:t>
            </a:fld>
            <a:endParaRPr lang="en-US" dirty="0"/>
          </a:p>
        </p:txBody>
      </p:sp>
    </p:spTree>
    <p:extLst>
      <p:ext uri="{BB962C8B-B14F-4D97-AF65-F5344CB8AC3E}">
        <p14:creationId xmlns:p14="http://schemas.microsoft.com/office/powerpoint/2010/main" val="1042510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S4</a:t>
            </a:r>
            <a:r>
              <a:rPr lang="en-US" sz="1200" kern="1200" dirty="0">
                <a:solidFill>
                  <a:schemeClr val="tx1"/>
                </a:solidFill>
                <a:effectLst/>
                <a:latin typeface="+mn-lt"/>
                <a:ea typeface="+mn-ea"/>
                <a:cs typeface="+mn-cs"/>
              </a:rPr>
              <a:t>: Calibration and comparison of the fluorescence intensity resulting from the reaction between lactate and a fixed reagent concentration, measured at different reaction time frames: 0.5, 1, 2, 3, and 4 minutes.</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77EDB98-DBE8-4867-ADB7-27283EEA3E5E}" type="slidenum">
              <a:rPr lang="en-US" smtClean="0"/>
              <a:t>9</a:t>
            </a:fld>
            <a:endParaRPr lang="en-US" dirty="0"/>
          </a:p>
        </p:txBody>
      </p:sp>
    </p:spTree>
    <p:extLst>
      <p:ext uri="{BB962C8B-B14F-4D97-AF65-F5344CB8AC3E}">
        <p14:creationId xmlns:p14="http://schemas.microsoft.com/office/powerpoint/2010/main" val="4220734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Figure S5.</a:t>
            </a:r>
            <a:r>
              <a:rPr lang="en-US" sz="1200" kern="1200" dirty="0">
                <a:solidFill>
                  <a:schemeClr val="tx1"/>
                </a:solidFill>
                <a:effectLst/>
                <a:latin typeface="+mn-lt"/>
                <a:ea typeface="+mn-ea"/>
                <a:cs typeface="+mn-cs"/>
              </a:rPr>
              <a:t> Oxygen solubility (dissolved 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concentration, mg/L) in water at different temperatures (°C).</a:t>
            </a:r>
            <a:endParaRPr lang="en-DE" sz="1200" kern="1200" dirty="0">
              <a:solidFill>
                <a:schemeClr val="tx1"/>
              </a:solidFill>
              <a:effectLst/>
              <a:latin typeface="+mn-lt"/>
              <a:ea typeface="+mn-ea"/>
              <a:cs typeface="+mn-cs"/>
            </a:endParaRPr>
          </a:p>
          <a:p>
            <a:endParaRPr lang="en-DE" dirty="0"/>
          </a:p>
        </p:txBody>
      </p:sp>
      <p:sp>
        <p:nvSpPr>
          <p:cNvPr id="4" name="Slide Number Placeholder 3"/>
          <p:cNvSpPr>
            <a:spLocks noGrp="1"/>
          </p:cNvSpPr>
          <p:nvPr>
            <p:ph type="sldNum" sz="quarter" idx="5"/>
          </p:nvPr>
        </p:nvSpPr>
        <p:spPr/>
        <p:txBody>
          <a:bodyPr/>
          <a:lstStyle/>
          <a:p>
            <a:fld id="{EEB49ADE-18DA-4FE4-B3C1-A0CD2B0C38C6}" type="slidenum">
              <a:rPr lang="en-US" smtClean="0"/>
              <a:t>10</a:t>
            </a:fld>
            <a:endParaRPr lang="en-US"/>
          </a:p>
        </p:txBody>
      </p:sp>
    </p:spTree>
    <p:extLst>
      <p:ext uri="{BB962C8B-B14F-4D97-AF65-F5344CB8AC3E}">
        <p14:creationId xmlns:p14="http://schemas.microsoft.com/office/powerpoint/2010/main" val="1165205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S6</a:t>
            </a:r>
            <a:r>
              <a:rPr lang="en-US" sz="1200" kern="1200" dirty="0">
                <a:solidFill>
                  <a:schemeClr val="tx1"/>
                </a:solidFill>
                <a:effectLst/>
                <a:latin typeface="+mn-lt"/>
                <a:ea typeface="+mn-ea"/>
                <a:cs typeface="+mn-cs"/>
              </a:rPr>
              <a:t>: Blood sample collection and lactate detection in Animal trial_5 (</a:t>
            </a:r>
            <a:r>
              <a:rPr lang="en-US" sz="1200" i="1" kern="1200" dirty="0">
                <a:solidFill>
                  <a:schemeClr val="tx1"/>
                </a:solidFill>
                <a:effectLst/>
                <a:latin typeface="+mn-lt"/>
                <a:ea typeface="+mn-ea"/>
                <a:cs typeface="+mn-cs"/>
              </a:rPr>
              <a:t>in vitro</a:t>
            </a:r>
            <a:r>
              <a:rPr lang="en-US" sz="1200" kern="1200" dirty="0">
                <a:solidFill>
                  <a:schemeClr val="tx1"/>
                </a:solidFill>
                <a:effectLst/>
                <a:latin typeface="+mn-lt"/>
                <a:ea typeface="+mn-ea"/>
                <a:cs typeface="+mn-cs"/>
              </a:rPr>
              <a:t>). a) Comparison of lactate concentrations in 9 blood samples (from Animal trial_5), measured using the clinical blood gas analyzer (Clinic </a:t>
            </a:r>
            <a:r>
              <a:rPr lang="en-US" sz="1200" kern="1200" dirty="0" err="1">
                <a:solidFill>
                  <a:schemeClr val="tx1"/>
                </a:solidFill>
                <a:effectLst/>
                <a:latin typeface="+mn-lt"/>
                <a:ea typeface="+mn-ea"/>
                <a:cs typeface="+mn-cs"/>
              </a:rPr>
              <a:t>BGA_Blood</a:t>
            </a:r>
            <a:r>
              <a:rPr lang="en-US" sz="1200" kern="1200" dirty="0">
                <a:solidFill>
                  <a:schemeClr val="tx1"/>
                </a:solidFill>
                <a:effectLst/>
                <a:latin typeface="+mn-lt"/>
                <a:ea typeface="+mn-ea"/>
                <a:cs typeface="+mn-cs"/>
              </a:rPr>
              <a:t>, reference) and the droplet-based microfluidic system (</a:t>
            </a:r>
            <a:r>
              <a:rPr lang="en-US" sz="1200" kern="1200" dirty="0" err="1">
                <a:solidFill>
                  <a:schemeClr val="tx1"/>
                </a:solidFill>
                <a:effectLst/>
                <a:latin typeface="+mn-lt"/>
                <a:ea typeface="+mn-ea"/>
                <a:cs typeface="+mn-cs"/>
              </a:rPr>
              <a:t>MD_Blood</a:t>
            </a:r>
            <a:r>
              <a:rPr lang="en-US" sz="1200" kern="1200" dirty="0">
                <a:solidFill>
                  <a:schemeClr val="tx1"/>
                </a:solidFill>
                <a:effectLst/>
                <a:latin typeface="+mn-lt"/>
                <a:ea typeface="+mn-ea"/>
                <a:cs typeface="+mn-cs"/>
              </a:rPr>
              <a:t>). b) Correlation of lactate detection between two methods across 5 animal trials. The solid black line represents the line of identity y = x. Error bars represent the standard deviation from measurements across 100 droplets per sample.</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77EDB98-DBE8-4867-ADB7-27283EEA3E5E}" type="slidenum">
              <a:rPr lang="en-US" smtClean="0"/>
              <a:t>11</a:t>
            </a:fld>
            <a:endParaRPr lang="en-US" dirty="0"/>
          </a:p>
        </p:txBody>
      </p:sp>
    </p:spTree>
    <p:extLst>
      <p:ext uri="{BB962C8B-B14F-4D97-AF65-F5344CB8AC3E}">
        <p14:creationId xmlns:p14="http://schemas.microsoft.com/office/powerpoint/2010/main" val="111331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S7</a:t>
            </a:r>
            <a:r>
              <a:rPr lang="en-US" sz="1200" kern="1200" dirty="0">
                <a:solidFill>
                  <a:schemeClr val="tx1"/>
                </a:solidFill>
                <a:effectLst/>
                <a:latin typeface="+mn-lt"/>
                <a:ea typeface="+mn-ea"/>
                <a:cs typeface="+mn-cs"/>
              </a:rPr>
              <a:t>: Evaluation of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recovery in artificial ISF solution (intermittent mode) and its stability during the long-term monitoring period.</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77EDB98-DBE8-4867-ADB7-27283EEA3E5E}" type="slidenum">
              <a:rPr lang="en-US" smtClean="0"/>
              <a:t>12</a:t>
            </a:fld>
            <a:endParaRPr lang="en-US" dirty="0"/>
          </a:p>
        </p:txBody>
      </p:sp>
    </p:spTree>
    <p:extLst>
      <p:ext uri="{BB962C8B-B14F-4D97-AF65-F5344CB8AC3E}">
        <p14:creationId xmlns:p14="http://schemas.microsoft.com/office/powerpoint/2010/main" val="3783484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S8:</a:t>
            </a:r>
            <a:r>
              <a:rPr lang="en-US" sz="1200" kern="1200" dirty="0">
                <a:solidFill>
                  <a:schemeClr val="tx1"/>
                </a:solidFill>
                <a:effectLst/>
                <a:latin typeface="+mn-lt"/>
                <a:ea typeface="+mn-ea"/>
                <a:cs typeface="+mn-cs"/>
              </a:rPr>
              <a:t> Simulation of continuous lactate monitoring to evaluate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recovery and system response delay in continuous mode. a) Simulating lactate dynamic change in ISF by placing a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in series lactate solutions (dissolved in 1 mL PBS) with concentrations ranging from 0 mM to 10 mM, over time intervals of 5–10 minutes. A time delay of 5.6 minutes was observed between probe placement in 1 mM lactate and the corresponding increase in dialysate concentration. b) Comparison between standard lactate solution concentrations and measured dialysate values. The recovery of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is calculated to be 1.100 ± 0.015%.</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77EDB98-DBE8-4867-ADB7-27283EEA3E5E}" type="slidenum">
              <a:rPr lang="en-US" smtClean="0"/>
              <a:t>13</a:t>
            </a:fld>
            <a:endParaRPr lang="en-US" dirty="0"/>
          </a:p>
        </p:txBody>
      </p:sp>
    </p:spTree>
    <p:extLst>
      <p:ext uri="{BB962C8B-B14F-4D97-AF65-F5344CB8AC3E}">
        <p14:creationId xmlns:p14="http://schemas.microsoft.com/office/powerpoint/2010/main" val="647259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Times New Roman" panose="02020603050405020304" pitchFamily="18" charset="0"/>
                <a:ea typeface="Times New Roman" panose="02020603050405020304" pitchFamily="18" charset="0"/>
              </a:rPr>
              <a:t> </a:t>
            </a:r>
            <a:r>
              <a:rPr lang="en-US" sz="1200" b="1" kern="1200" dirty="0">
                <a:solidFill>
                  <a:schemeClr val="tx1"/>
                </a:solidFill>
                <a:effectLst/>
                <a:latin typeface="+mn-lt"/>
                <a:ea typeface="+mn-ea"/>
                <a:cs typeface="+mn-cs"/>
              </a:rPr>
              <a:t>Figure S9</a:t>
            </a:r>
            <a:r>
              <a:rPr lang="en-US" sz="1200" kern="1200" dirty="0">
                <a:solidFill>
                  <a:schemeClr val="tx1"/>
                </a:solidFill>
                <a:effectLst/>
                <a:latin typeface="+mn-lt"/>
                <a:ea typeface="+mn-ea"/>
                <a:cs typeface="+mn-cs"/>
              </a:rPr>
              <a:t>: Correlation between ISF lactate levels (droplet-based microfluidics, MD_ISF) and blood lactate levels (blood gas analyzer, Clinic </a:t>
            </a:r>
            <a:r>
              <a:rPr lang="en-US" sz="1200" kern="1200" dirty="0" err="1">
                <a:solidFill>
                  <a:schemeClr val="tx1"/>
                </a:solidFill>
                <a:effectLst/>
                <a:latin typeface="+mn-lt"/>
                <a:ea typeface="+mn-ea"/>
                <a:cs typeface="+mn-cs"/>
              </a:rPr>
              <a:t>BGA_Blood</a:t>
            </a:r>
            <a:r>
              <a:rPr lang="en-US" sz="1200" kern="1200" dirty="0">
                <a:solidFill>
                  <a:schemeClr val="tx1"/>
                </a:solidFill>
                <a:effectLst/>
                <a:latin typeface="+mn-lt"/>
                <a:ea typeface="+mn-ea"/>
                <a:cs typeface="+mn-cs"/>
              </a:rPr>
              <a:t>) across 2 </a:t>
            </a:r>
            <a:r>
              <a:rPr lang="en-US" sz="1200" i="1" kern="1200" dirty="0">
                <a:solidFill>
                  <a:schemeClr val="tx1"/>
                </a:solidFill>
                <a:effectLst/>
                <a:latin typeface="+mn-lt"/>
                <a:ea typeface="+mn-ea"/>
                <a:cs typeface="+mn-cs"/>
              </a:rPr>
              <a:t>in vivo</a:t>
            </a:r>
            <a:r>
              <a:rPr lang="en-US" sz="1200" kern="1200" dirty="0">
                <a:solidFill>
                  <a:schemeClr val="tx1"/>
                </a:solidFill>
                <a:effectLst/>
                <a:latin typeface="+mn-lt"/>
                <a:ea typeface="+mn-ea"/>
                <a:cs typeface="+mn-cs"/>
              </a:rPr>
              <a:t> animal trials (continuous mode): a) </a:t>
            </a:r>
            <a:r>
              <a:rPr lang="en-US" sz="1200" i="1" kern="1200" dirty="0">
                <a:solidFill>
                  <a:schemeClr val="tx1"/>
                </a:solidFill>
                <a:effectLst/>
                <a:latin typeface="+mn-lt"/>
                <a:ea typeface="+mn-ea"/>
                <a:cs typeface="+mn-cs"/>
              </a:rPr>
              <a:t>in vivo</a:t>
            </a:r>
            <a:r>
              <a:rPr lang="en-US" sz="1200" kern="1200" dirty="0">
                <a:solidFill>
                  <a:schemeClr val="tx1"/>
                </a:solidFill>
                <a:effectLst/>
                <a:latin typeface="+mn-lt"/>
                <a:ea typeface="+mn-ea"/>
                <a:cs typeface="+mn-cs"/>
              </a:rPr>
              <a:t> Animal trial_1 (n = 10) and b) </a:t>
            </a:r>
            <a:r>
              <a:rPr lang="en-US" sz="1200" i="1" kern="1200" dirty="0">
                <a:solidFill>
                  <a:schemeClr val="tx1"/>
                </a:solidFill>
                <a:effectLst/>
                <a:latin typeface="+mn-lt"/>
                <a:ea typeface="+mn-ea"/>
                <a:cs typeface="+mn-cs"/>
              </a:rPr>
              <a:t>in vivo</a:t>
            </a:r>
            <a:r>
              <a:rPr lang="en-US" sz="1200" kern="1200" dirty="0">
                <a:solidFill>
                  <a:schemeClr val="tx1"/>
                </a:solidFill>
                <a:effectLst/>
                <a:latin typeface="+mn-lt"/>
                <a:ea typeface="+mn-ea"/>
                <a:cs typeface="+mn-cs"/>
              </a:rPr>
              <a:t> Animal trial_2 (n = 11). ISF lactate concentrations were corrected for the </a:t>
            </a:r>
            <a:r>
              <a:rPr lang="en-US" sz="1200" kern="1200" dirty="0" err="1">
                <a:solidFill>
                  <a:schemeClr val="tx1"/>
                </a:solidFill>
                <a:effectLst/>
                <a:latin typeface="+mn-lt"/>
                <a:ea typeface="+mn-ea"/>
                <a:cs typeface="+mn-cs"/>
              </a:rPr>
              <a:t>microdialysis</a:t>
            </a:r>
            <a:r>
              <a:rPr lang="en-US" sz="1200" kern="1200" dirty="0">
                <a:solidFill>
                  <a:schemeClr val="tx1"/>
                </a:solidFill>
                <a:effectLst/>
                <a:latin typeface="+mn-lt"/>
                <a:ea typeface="+mn-ea"/>
                <a:cs typeface="+mn-cs"/>
              </a:rPr>
              <a:t> probe recovery </a:t>
            </a:r>
            <a:r>
              <a:rPr lang="en-GB" sz="1200" kern="1200" dirty="0">
                <a:solidFill>
                  <a:schemeClr val="tx1"/>
                </a:solidFill>
                <a:effectLst/>
                <a:latin typeface="+mn-lt"/>
                <a:ea typeface="+mn-ea"/>
                <a:cs typeface="+mn-cs"/>
              </a:rPr>
              <a:t>(~1.1%) under </a:t>
            </a:r>
            <a:r>
              <a:rPr lang="en-US" sz="1200" kern="1200" dirty="0">
                <a:solidFill>
                  <a:schemeClr val="tx1"/>
                </a:solidFill>
                <a:effectLst/>
                <a:latin typeface="+mn-lt"/>
                <a:ea typeface="+mn-ea"/>
                <a:cs typeface="+mn-cs"/>
              </a:rPr>
              <a:t>continuous sampling mode</a:t>
            </a:r>
            <a:r>
              <a:rPr lang="en-GB" sz="1200" kern="1200" dirty="0">
                <a:solidFill>
                  <a:schemeClr val="tx1"/>
                </a:solidFill>
                <a:effectLst/>
                <a:latin typeface="+mn-lt"/>
                <a:ea typeface="+mn-ea"/>
                <a:cs typeface="+mn-cs"/>
              </a:rPr>
              <a:t>.</a:t>
            </a:r>
            <a:endParaRPr lang="en-DE" sz="1200" kern="1200" dirty="0">
              <a:solidFill>
                <a:schemeClr val="tx1"/>
              </a:solidFill>
              <a:effectLst/>
              <a:latin typeface="+mn-lt"/>
              <a:ea typeface="+mn-ea"/>
              <a:cs typeface="+mn-cs"/>
            </a:endParaRPr>
          </a:p>
          <a:p>
            <a:pPr>
              <a:lnSpc>
                <a:spcPct val="107000"/>
              </a:lnSpc>
              <a:spcAft>
                <a:spcPts val="800"/>
              </a:spcAft>
            </a:pPr>
            <a:endParaRPr lang="en-DE" sz="1800" dirty="0">
              <a:effectLst/>
              <a:latin typeface="Calibri" panose="020F0502020204030204" pitchFamily="34" charset="0"/>
              <a:ea typeface="SimSun" panose="02010600030101010101" pitchFamily="2" charset="-122"/>
            </a:endParaRPr>
          </a:p>
        </p:txBody>
      </p:sp>
      <p:sp>
        <p:nvSpPr>
          <p:cNvPr id="4" name="Slide Number Placeholder 3"/>
          <p:cNvSpPr>
            <a:spLocks noGrp="1"/>
          </p:cNvSpPr>
          <p:nvPr>
            <p:ph type="sldNum" sz="quarter" idx="5"/>
          </p:nvPr>
        </p:nvSpPr>
        <p:spPr/>
        <p:txBody>
          <a:bodyPr/>
          <a:lstStyle/>
          <a:p>
            <a:fld id="{777EDB98-DBE8-4867-ADB7-27283EEA3E5E}" type="slidenum">
              <a:rPr lang="en-US" smtClean="0"/>
              <a:t>14</a:t>
            </a:fld>
            <a:endParaRPr lang="en-US" dirty="0"/>
          </a:p>
        </p:txBody>
      </p:sp>
    </p:spTree>
    <p:extLst>
      <p:ext uri="{BB962C8B-B14F-4D97-AF65-F5344CB8AC3E}">
        <p14:creationId xmlns:p14="http://schemas.microsoft.com/office/powerpoint/2010/main" val="3040934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97276-F94E-FC50-1C16-545B828D2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582045-316B-462F-E334-268C642479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F9A39-0FD9-E557-7F41-3C7C9E45F969}"/>
              </a:ext>
            </a:extLst>
          </p:cNvPr>
          <p:cNvSpPr>
            <a:spLocks noGrp="1"/>
          </p:cNvSpPr>
          <p:nvPr>
            <p:ph type="body" idx="1"/>
          </p:nvPr>
        </p:nvSpPr>
        <p:spPr/>
        <p:txBody>
          <a:bodyPr/>
          <a:lstStyle/>
          <a:p>
            <a:r>
              <a:rPr lang="en-US" sz="1200" b="1" kern="1200">
                <a:solidFill>
                  <a:schemeClr val="tx1"/>
                </a:solidFill>
                <a:effectLst/>
                <a:latin typeface="+mn-lt"/>
                <a:ea typeface="+mn-ea"/>
                <a:cs typeface="+mn-cs"/>
              </a:rPr>
              <a:t>Figure </a:t>
            </a:r>
            <a:r>
              <a:rPr lang="en-US" sz="1200" b="1" kern="1200" dirty="0">
                <a:solidFill>
                  <a:schemeClr val="tx1"/>
                </a:solidFill>
                <a:effectLst/>
                <a:latin typeface="+mn-lt"/>
                <a:ea typeface="+mn-ea"/>
                <a:cs typeface="+mn-cs"/>
              </a:rPr>
              <a:t>S10</a:t>
            </a:r>
            <a:r>
              <a:rPr lang="en-US" sz="1200" kern="1200" dirty="0">
                <a:solidFill>
                  <a:schemeClr val="tx1"/>
                </a:solidFill>
                <a:effectLst/>
                <a:latin typeface="+mn-lt"/>
                <a:ea typeface="+mn-ea"/>
                <a:cs typeface="+mn-cs"/>
              </a:rPr>
              <a:t>: Receiver operating characteristic (ROC) curve evaluating the diagnostic performance of the droplet-based microfluidics against clinical blood gas analyzer (reference method) with a clinical threshold of 2.0 </a:t>
            </a:r>
            <a:r>
              <a:rPr lang="en-US" sz="1200" kern="1200" dirty="0" err="1">
                <a:solidFill>
                  <a:schemeClr val="tx1"/>
                </a:solidFill>
                <a:effectLst/>
                <a:latin typeface="+mn-lt"/>
                <a:ea typeface="+mn-ea"/>
                <a:cs typeface="+mn-cs"/>
              </a:rPr>
              <a:t>mM.</a:t>
            </a:r>
            <a:r>
              <a:rPr lang="en-US" sz="1200" kern="1200" dirty="0">
                <a:solidFill>
                  <a:schemeClr val="tx1"/>
                </a:solidFill>
                <a:effectLst/>
                <a:latin typeface="+mn-lt"/>
                <a:ea typeface="+mn-ea"/>
                <a:cs typeface="+mn-cs"/>
              </a:rPr>
              <a:t> a) ROC curve comparing blood lactate measurements obtained from the droplet-based microfluidics (</a:t>
            </a:r>
            <a:r>
              <a:rPr lang="en-US" sz="1200" kern="1200" dirty="0" err="1">
                <a:solidFill>
                  <a:schemeClr val="tx1"/>
                </a:solidFill>
                <a:effectLst/>
                <a:latin typeface="+mn-lt"/>
                <a:ea typeface="+mn-ea"/>
                <a:cs typeface="+mn-cs"/>
              </a:rPr>
              <a:t>MD_Blood</a:t>
            </a:r>
            <a:r>
              <a:rPr lang="en-US" sz="1200" kern="1200" dirty="0">
                <a:solidFill>
                  <a:schemeClr val="tx1"/>
                </a:solidFill>
                <a:effectLst/>
                <a:latin typeface="+mn-lt"/>
                <a:ea typeface="+mn-ea"/>
                <a:cs typeface="+mn-cs"/>
              </a:rPr>
              <a:t>) and the blood gas analyzer (Clinic </a:t>
            </a:r>
            <a:r>
              <a:rPr lang="en-US" sz="1200" kern="1200" dirty="0" err="1">
                <a:solidFill>
                  <a:schemeClr val="tx1"/>
                </a:solidFill>
                <a:effectLst/>
                <a:latin typeface="+mn-lt"/>
                <a:ea typeface="+mn-ea"/>
                <a:cs typeface="+mn-cs"/>
              </a:rPr>
              <a:t>BGA_Blood</a:t>
            </a:r>
            <a:r>
              <a:rPr lang="en-US" sz="1200" kern="1200" dirty="0">
                <a:solidFill>
                  <a:schemeClr val="tx1"/>
                </a:solidFill>
                <a:effectLst/>
                <a:latin typeface="+mn-lt"/>
                <a:ea typeface="+mn-ea"/>
                <a:cs typeface="+mn-cs"/>
              </a:rPr>
              <a:t>), yielding an AUC of 0.96. b) ROC curve comparing blood lactate levels measured in the blood gas analyzer (Clinic </a:t>
            </a:r>
            <a:r>
              <a:rPr lang="en-US" sz="1200" kern="1200" dirty="0" err="1">
                <a:solidFill>
                  <a:schemeClr val="tx1"/>
                </a:solidFill>
                <a:effectLst/>
                <a:latin typeface="+mn-lt"/>
                <a:ea typeface="+mn-ea"/>
                <a:cs typeface="+mn-cs"/>
              </a:rPr>
              <a:t>BGA_Blood</a:t>
            </a:r>
            <a:r>
              <a:rPr lang="en-US" sz="1200" kern="1200" dirty="0">
                <a:solidFill>
                  <a:schemeClr val="tx1"/>
                </a:solidFill>
                <a:effectLst/>
                <a:latin typeface="+mn-lt"/>
                <a:ea typeface="+mn-ea"/>
                <a:cs typeface="+mn-cs"/>
              </a:rPr>
              <a:t>) and ISF lactate measured by droplet-based microfluidics (MD_ISF), yielding an AUC of 0.85.</a:t>
            </a:r>
            <a:endParaRPr lang="en-DE"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5EAC50CB-E4E9-C1F8-0C3E-C11604FAE0CF}"/>
              </a:ext>
            </a:extLst>
          </p:cNvPr>
          <p:cNvSpPr>
            <a:spLocks noGrp="1"/>
          </p:cNvSpPr>
          <p:nvPr>
            <p:ph type="sldNum" sz="quarter" idx="5"/>
          </p:nvPr>
        </p:nvSpPr>
        <p:spPr/>
        <p:txBody>
          <a:bodyPr/>
          <a:lstStyle/>
          <a:p>
            <a:fld id="{777EDB98-DBE8-4867-ADB7-27283EEA3E5E}" type="slidenum">
              <a:rPr lang="en-US" smtClean="0"/>
              <a:t>15</a:t>
            </a:fld>
            <a:endParaRPr lang="en-US" dirty="0"/>
          </a:p>
        </p:txBody>
      </p:sp>
    </p:spTree>
    <p:extLst>
      <p:ext uri="{BB962C8B-B14F-4D97-AF65-F5344CB8AC3E}">
        <p14:creationId xmlns:p14="http://schemas.microsoft.com/office/powerpoint/2010/main" val="2099547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A61A9-7EA9-197E-B6FD-0577D3608C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19C294-FBDD-BA08-A243-3C7E924CDF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AC4E98-7BA3-3E13-0FC9-B5C50534ED93}"/>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5" name="Footer Placeholder 4">
            <a:extLst>
              <a:ext uri="{FF2B5EF4-FFF2-40B4-BE49-F238E27FC236}">
                <a16:creationId xmlns:a16="http://schemas.microsoft.com/office/drawing/2014/main" id="{62CB0638-5A02-8CFA-8701-2C9CF9942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31520A-4238-3726-7152-99C58775D97B}"/>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314733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226D-48BF-D19D-5379-E612DD369C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DE21EE-3377-8E89-5708-38AD43A783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067B7D-8951-8DB7-6936-7E9E0E59B611}"/>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5" name="Footer Placeholder 4">
            <a:extLst>
              <a:ext uri="{FF2B5EF4-FFF2-40B4-BE49-F238E27FC236}">
                <a16:creationId xmlns:a16="http://schemas.microsoft.com/office/drawing/2014/main" id="{8CC94173-D331-F7D2-25CD-8E55A4D8BD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2A8FA6-BC91-B24D-F35D-D9E6E93657F3}"/>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2940736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A05E-DE04-E9E0-4C61-5035048C54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96854B-8191-1C9F-C034-515255A1AA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F3D51C-13D4-D86A-1E3A-FAAA1B68F525}"/>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5" name="Footer Placeholder 4">
            <a:extLst>
              <a:ext uri="{FF2B5EF4-FFF2-40B4-BE49-F238E27FC236}">
                <a16:creationId xmlns:a16="http://schemas.microsoft.com/office/drawing/2014/main" id="{C170FC78-9F18-1CD9-0567-E8185F64A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D3C0EA-D841-A6BF-3502-CD32EB582A82}"/>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1410482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2A9B-5960-EC3C-6A56-1F22E8B20D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ED3BC9-4500-DC08-AB92-2451636A2E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CE9393-87C1-092C-056D-24DE974867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54E50D-C21A-3A00-7E89-FB01C12F902F}"/>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6" name="Footer Placeholder 5">
            <a:extLst>
              <a:ext uri="{FF2B5EF4-FFF2-40B4-BE49-F238E27FC236}">
                <a16:creationId xmlns:a16="http://schemas.microsoft.com/office/drawing/2014/main" id="{1EADEED4-F809-BE64-D2B2-7B0AC05089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5E5F6E-3A22-B235-2835-987C5D2E70A6}"/>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4028087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225B-BC62-5826-3349-EA48A1F79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4741CA-04A9-24CD-7D7F-B5784122E0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10B376-8275-1F07-40A0-883B2069C0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7C0340-8F07-0AD4-124B-86B93510E1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1BD592-74CF-C481-A454-212A69C995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6797DD-D694-6611-415F-4991E33F1E7D}"/>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8" name="Footer Placeholder 7">
            <a:extLst>
              <a:ext uri="{FF2B5EF4-FFF2-40B4-BE49-F238E27FC236}">
                <a16:creationId xmlns:a16="http://schemas.microsoft.com/office/drawing/2014/main" id="{BE8310B3-AF75-C39C-B0C9-EAFCD5C02B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EB8DAB-2370-C807-C920-29F16512C336}"/>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110154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72AB3-9434-5E24-2892-0490412BE1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20EA2A-4818-C052-FE70-41A92D7FC2AD}"/>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4" name="Footer Placeholder 3">
            <a:extLst>
              <a:ext uri="{FF2B5EF4-FFF2-40B4-BE49-F238E27FC236}">
                <a16:creationId xmlns:a16="http://schemas.microsoft.com/office/drawing/2014/main" id="{9BAC0FEB-1C7D-67E4-F5D4-F302736BC8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FD723C-C93E-5E65-99E2-B200982E8B0A}"/>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413134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79B6C7-59AF-8116-6B78-67E74AD88E00}"/>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3" name="Footer Placeholder 2">
            <a:extLst>
              <a:ext uri="{FF2B5EF4-FFF2-40B4-BE49-F238E27FC236}">
                <a16:creationId xmlns:a16="http://schemas.microsoft.com/office/drawing/2014/main" id="{B4D85ED2-7FF0-B0A7-9A1A-A80C0FEE51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7A1261-257E-4504-4054-11B8B81A82A4}"/>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974601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C78B7-5727-1F37-FA3C-B8BC448D05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FDF251-A543-7391-8814-129305C0E8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BDAD57-DBFA-4C80-084F-1A6533CDF2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E2D5E-69AF-F9FF-42CA-22BACC462C51}"/>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6" name="Footer Placeholder 5">
            <a:extLst>
              <a:ext uri="{FF2B5EF4-FFF2-40B4-BE49-F238E27FC236}">
                <a16:creationId xmlns:a16="http://schemas.microsoft.com/office/drawing/2014/main" id="{72B69585-84A7-68B0-80C2-B4F2D7DD85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026971-73F7-208B-8CDA-A1C62FA745AD}"/>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1646614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3F494-1CBD-0A07-CBE8-E66F4391DA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159667-D0BA-19EF-8936-2C3AD4CFC6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428E5B-72CB-AA41-C0AB-3DA54E0AB5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767239-DA5D-CC01-0520-7DEAC46EB376}"/>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6" name="Footer Placeholder 5">
            <a:extLst>
              <a:ext uri="{FF2B5EF4-FFF2-40B4-BE49-F238E27FC236}">
                <a16:creationId xmlns:a16="http://schemas.microsoft.com/office/drawing/2014/main" id="{6D779748-6F63-0F9F-ABF2-4AB846EE31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438AC1-7C71-BF36-3394-318C85411B84}"/>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1107420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BFB04-F908-CDDE-1C75-48CDBBB70B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E73313-89A4-8C59-BE54-D27067F3EB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13A8E-3373-07CC-6221-03CD456D250D}"/>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5" name="Footer Placeholder 4">
            <a:extLst>
              <a:ext uri="{FF2B5EF4-FFF2-40B4-BE49-F238E27FC236}">
                <a16:creationId xmlns:a16="http://schemas.microsoft.com/office/drawing/2014/main" id="{20374F1E-460B-322F-DC3D-3FD33CE8F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8AC83-FE7E-A937-8A59-401C8513F066}"/>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598040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A48795-A425-8B62-FC3E-068F3CE16A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9B07BA-D4C9-906C-A442-DF37978D41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E171F3-6ADB-FD41-2B47-E1AE1ECA57EE}"/>
              </a:ext>
            </a:extLst>
          </p:cNvPr>
          <p:cNvSpPr>
            <a:spLocks noGrp="1"/>
          </p:cNvSpPr>
          <p:nvPr>
            <p:ph type="dt" sz="half" idx="10"/>
          </p:nvPr>
        </p:nvSpPr>
        <p:spPr/>
        <p:txBody>
          <a:bodyPr/>
          <a:lstStyle/>
          <a:p>
            <a:fld id="{0CAE5802-32F8-4AD3-900C-291393DCA841}" type="datetimeFigureOut">
              <a:rPr lang="en-US" smtClean="0"/>
              <a:t>8/29/25</a:t>
            </a:fld>
            <a:endParaRPr lang="en-US"/>
          </a:p>
        </p:txBody>
      </p:sp>
      <p:sp>
        <p:nvSpPr>
          <p:cNvPr id="5" name="Footer Placeholder 4">
            <a:extLst>
              <a:ext uri="{FF2B5EF4-FFF2-40B4-BE49-F238E27FC236}">
                <a16:creationId xmlns:a16="http://schemas.microsoft.com/office/drawing/2014/main" id="{20BFB6EA-B272-39F6-1C7A-694ACD9F6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08201D-C7B7-AA12-3828-1D53E2D0419C}"/>
              </a:ext>
            </a:extLst>
          </p:cNvPr>
          <p:cNvSpPr>
            <a:spLocks noGrp="1"/>
          </p:cNvSpPr>
          <p:nvPr>
            <p:ph type="sldNum" sz="quarter" idx="12"/>
          </p:nvPr>
        </p:nvSpPr>
        <p:spPr/>
        <p:txBody>
          <a:bodyPr/>
          <a:lstStyle/>
          <a:p>
            <a:fld id="{53E41394-A34B-4CCA-8F3B-0467D44E5088}" type="slidenum">
              <a:rPr lang="en-US" smtClean="0"/>
              <a:t>‹#›</a:t>
            </a:fld>
            <a:endParaRPr lang="en-US"/>
          </a:p>
        </p:txBody>
      </p:sp>
    </p:spTree>
    <p:extLst>
      <p:ext uri="{BB962C8B-B14F-4D97-AF65-F5344CB8AC3E}">
        <p14:creationId xmlns:p14="http://schemas.microsoft.com/office/powerpoint/2010/main" val="3797275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4"/>
        <p:cNvGrpSpPr/>
        <p:nvPr/>
      </p:nvGrpSpPr>
      <p:grpSpPr>
        <a:xfrm>
          <a:off x="0" y="0"/>
          <a:ext cx="0" cy="0"/>
          <a:chOff x="0" y="0"/>
          <a:chExt cx="0" cy="0"/>
        </a:xfrm>
      </p:grpSpPr>
      <p:sp>
        <p:nvSpPr>
          <p:cNvPr id="125" name="Google Shape;125;p11"/>
          <p:cNvSpPr txBox="1">
            <a:spLocks noGrp="1"/>
          </p:cNvSpPr>
          <p:nvPr>
            <p:ph type="title"/>
          </p:nvPr>
        </p:nvSpPr>
        <p:spPr>
          <a:xfrm>
            <a:off x="415600" y="593367"/>
            <a:ext cx="11360800" cy="763600"/>
          </a:xfrm>
          <a:prstGeom prst="rect">
            <a:avLst/>
          </a:prstGeom>
        </p:spPr>
        <p:txBody>
          <a:bodyPr spcFirstLastPara="1" wrap="square" lIns="0" tIns="0" rIns="0" bIns="0" anchor="t" anchorCtr="0">
            <a:noAutofit/>
          </a:bodyPr>
          <a:lstStyle>
            <a:lvl1pPr lvl="0" rtl="0">
              <a:spcBef>
                <a:spcPts val="0"/>
              </a:spcBef>
              <a:spcAft>
                <a:spcPts val="0"/>
              </a:spcAft>
              <a:buSzPts val="23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6" name="Google Shape;126;p11"/>
          <p:cNvSpPr txBox="1">
            <a:spLocks noGrp="1"/>
          </p:cNvSpPr>
          <p:nvPr>
            <p:ph type="body" idx="1"/>
          </p:nvPr>
        </p:nvSpPr>
        <p:spPr>
          <a:xfrm>
            <a:off x="415600" y="1536633"/>
            <a:ext cx="11360800" cy="4555200"/>
          </a:xfrm>
          <a:prstGeom prst="rect">
            <a:avLst/>
          </a:prstGeom>
        </p:spPr>
        <p:txBody>
          <a:bodyPr spcFirstLastPara="1" wrap="square" lIns="0" tIns="0" rIns="0" bIns="0" anchor="t" anchorCtr="0">
            <a:noAutofit/>
          </a:bodyPr>
          <a:lstStyle>
            <a:lvl1pPr marL="609585" lvl="0" indent="-304792" rtl="0">
              <a:spcBef>
                <a:spcPts val="0"/>
              </a:spcBef>
              <a:spcAft>
                <a:spcPts val="0"/>
              </a:spcAft>
              <a:buSzPts val="1400"/>
              <a:buNone/>
              <a:defRPr/>
            </a:lvl1pPr>
            <a:lvl2pPr marL="1219170" lvl="1" indent="-304792" rtl="0">
              <a:spcBef>
                <a:spcPts val="667"/>
              </a:spcBef>
              <a:spcAft>
                <a:spcPts val="0"/>
              </a:spcAft>
              <a:buSzPts val="1400"/>
              <a:buNone/>
              <a:defRPr/>
            </a:lvl2pPr>
            <a:lvl3pPr marL="1828754" lvl="2" indent="-423323" rtl="0">
              <a:spcBef>
                <a:spcPts val="667"/>
              </a:spcBef>
              <a:spcAft>
                <a:spcPts val="0"/>
              </a:spcAft>
              <a:buSzPts val="1400"/>
              <a:buChar char="▪"/>
              <a:defRPr/>
            </a:lvl3pPr>
            <a:lvl4pPr marL="2438339" lvl="3" indent="-423323" rtl="0">
              <a:spcBef>
                <a:spcPts val="667"/>
              </a:spcBef>
              <a:spcAft>
                <a:spcPts val="0"/>
              </a:spcAft>
              <a:buSzPts val="1400"/>
              <a:buChar char="▪"/>
              <a:defRPr/>
            </a:lvl4pPr>
            <a:lvl5pPr marL="3047924" lvl="4" indent="-423323" rtl="0">
              <a:spcBef>
                <a:spcPts val="667"/>
              </a:spcBef>
              <a:spcAft>
                <a:spcPts val="0"/>
              </a:spcAft>
              <a:buSzPts val="1400"/>
              <a:buChar char="▪"/>
              <a:defRPr/>
            </a:lvl5pPr>
            <a:lvl6pPr marL="3657509" lvl="5" indent="-423323" rtl="0">
              <a:spcBef>
                <a:spcPts val="667"/>
              </a:spcBef>
              <a:spcAft>
                <a:spcPts val="0"/>
              </a:spcAft>
              <a:buSzPts val="1400"/>
              <a:buChar char="•"/>
              <a:defRPr/>
            </a:lvl6pPr>
            <a:lvl7pPr marL="4267093" lvl="6" indent="-423323" rtl="0">
              <a:spcBef>
                <a:spcPts val="533"/>
              </a:spcBef>
              <a:spcAft>
                <a:spcPts val="0"/>
              </a:spcAft>
              <a:buSzPts val="1400"/>
              <a:buChar char="•"/>
              <a:defRPr/>
            </a:lvl7pPr>
            <a:lvl8pPr marL="4876678" lvl="7" indent="-423323" rtl="0">
              <a:spcBef>
                <a:spcPts val="533"/>
              </a:spcBef>
              <a:spcAft>
                <a:spcPts val="0"/>
              </a:spcAft>
              <a:buSzPts val="1400"/>
              <a:buChar char="•"/>
              <a:defRPr/>
            </a:lvl8pPr>
            <a:lvl9pPr marL="5486263" lvl="8" indent="-423323" rtl="0">
              <a:spcBef>
                <a:spcPts val="533"/>
              </a:spcBef>
              <a:spcAft>
                <a:spcPts val="0"/>
              </a:spcAft>
              <a:buSzPts val="1400"/>
              <a:buChar char="•"/>
              <a:defRPr/>
            </a:lvl9pPr>
          </a:lstStyle>
          <a:p>
            <a:endParaRPr/>
          </a:p>
        </p:txBody>
      </p:sp>
      <p:sp>
        <p:nvSpPr>
          <p:cNvPr id="127" name="Google Shape;127;p11"/>
          <p:cNvSpPr txBox="1">
            <a:spLocks noGrp="1"/>
          </p:cNvSpPr>
          <p:nvPr>
            <p:ph type="sldNum" idx="12"/>
          </p:nvPr>
        </p:nvSpPr>
        <p:spPr>
          <a:xfrm>
            <a:off x="11296611" y="6217623"/>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39325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647D44-5396-EE8E-43D9-DF521C6E6E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CD6FF0-2157-C49C-A669-8E4EE3FA45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61B5DA-1D37-BAC2-EF6C-42D0C6BB81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AE5802-32F8-4AD3-900C-291393DCA841}" type="datetimeFigureOut">
              <a:rPr lang="en-US" smtClean="0"/>
              <a:t>8/29/25</a:t>
            </a:fld>
            <a:endParaRPr lang="en-US"/>
          </a:p>
        </p:txBody>
      </p:sp>
      <p:sp>
        <p:nvSpPr>
          <p:cNvPr id="5" name="Footer Placeholder 4">
            <a:extLst>
              <a:ext uri="{FF2B5EF4-FFF2-40B4-BE49-F238E27FC236}">
                <a16:creationId xmlns:a16="http://schemas.microsoft.com/office/drawing/2014/main" id="{F3479CA6-EDE3-1E5B-3BDE-CC603A8AE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3A59259-17CE-E6CC-BEC0-60C8288109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E41394-A34B-4CCA-8F3B-0467D44E5088}" type="slidenum">
              <a:rPr lang="en-US" smtClean="0"/>
              <a:t>‹#›</a:t>
            </a:fld>
            <a:endParaRPr lang="en-US"/>
          </a:p>
        </p:txBody>
      </p:sp>
    </p:spTree>
    <p:extLst>
      <p:ext uri="{BB962C8B-B14F-4D97-AF65-F5344CB8AC3E}">
        <p14:creationId xmlns:p14="http://schemas.microsoft.com/office/powerpoint/2010/main" val="476976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oleObject" Target="../embeddings/oleObject6.bin"/><Relationship Id="rId18" Type="http://schemas.openxmlformats.org/officeDocument/2006/relationships/image" Target="../media/image10.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7.emf"/><Relationship Id="rId17" Type="http://schemas.openxmlformats.org/officeDocument/2006/relationships/image" Target="../media/image9.png"/><Relationship Id="rId2" Type="http://schemas.openxmlformats.org/officeDocument/2006/relationships/notesSlide" Target="../notesSlides/notesSlide2.xml"/><Relationship Id="rId16"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customXml" Target="../ink/ink1.xml"/><Relationship Id="rId10" Type="http://schemas.openxmlformats.org/officeDocument/2006/relationships/image" Target="../media/image6.emf"/><Relationship Id="rId19" Type="http://schemas.openxmlformats.org/officeDocument/2006/relationships/image" Target="../media/image11.wmf"/><Relationship Id="rId4" Type="http://schemas.openxmlformats.org/officeDocument/2006/relationships/image" Target="../media/image3.emf"/><Relationship Id="rId9" Type="http://schemas.openxmlformats.org/officeDocument/2006/relationships/oleObject" Target="../embeddings/oleObject4.bin"/><Relationship Id="rId14" Type="http://schemas.openxmlformats.org/officeDocument/2006/relationships/image" Target="../media/image8.emf"/></Relationships>
</file>

<file path=ppt/slides/_rels/slide3.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12.bin"/><Relationship Id="rId18" Type="http://schemas.openxmlformats.org/officeDocument/2006/relationships/image" Target="../media/image19.emf"/><Relationship Id="rId26" Type="http://schemas.openxmlformats.org/officeDocument/2006/relationships/image" Target="../media/image25.JPG"/><Relationship Id="rId3" Type="http://schemas.openxmlformats.org/officeDocument/2006/relationships/oleObject" Target="../embeddings/oleObject7.bin"/><Relationship Id="rId21" Type="http://schemas.openxmlformats.org/officeDocument/2006/relationships/image" Target="../media/image22.jpeg"/><Relationship Id="rId7" Type="http://schemas.openxmlformats.org/officeDocument/2006/relationships/oleObject" Target="../embeddings/oleObject9.bin"/><Relationship Id="rId12" Type="http://schemas.openxmlformats.org/officeDocument/2006/relationships/image" Target="../media/image16.emf"/><Relationship Id="rId17" Type="http://schemas.openxmlformats.org/officeDocument/2006/relationships/oleObject" Target="../embeddings/oleObject14.bin"/><Relationship Id="rId25" Type="http://schemas.microsoft.com/office/2007/relationships/hdphoto" Target="../media/hdphoto3.wdp"/><Relationship Id="rId2" Type="http://schemas.openxmlformats.org/officeDocument/2006/relationships/notesSlide" Target="../notesSlides/notesSlide3.xml"/><Relationship Id="rId16" Type="http://schemas.openxmlformats.org/officeDocument/2006/relationships/image" Target="../media/image18.emf"/><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emf"/><Relationship Id="rId11" Type="http://schemas.openxmlformats.org/officeDocument/2006/relationships/oleObject" Target="../embeddings/oleObject11.bin"/><Relationship Id="rId24" Type="http://schemas.openxmlformats.org/officeDocument/2006/relationships/image" Target="../media/image24.png"/><Relationship Id="rId5" Type="http://schemas.openxmlformats.org/officeDocument/2006/relationships/oleObject" Target="../embeddings/oleObject8.bin"/><Relationship Id="rId15" Type="http://schemas.openxmlformats.org/officeDocument/2006/relationships/oleObject" Target="../embeddings/oleObject13.bin"/><Relationship Id="rId23" Type="http://schemas.microsoft.com/office/2007/relationships/hdphoto" Target="../media/hdphoto2.wdp"/><Relationship Id="rId10" Type="http://schemas.openxmlformats.org/officeDocument/2006/relationships/image" Target="../media/image15.emf"/><Relationship Id="rId19" Type="http://schemas.openxmlformats.org/officeDocument/2006/relationships/image" Target="../media/image20.png"/><Relationship Id="rId4" Type="http://schemas.openxmlformats.org/officeDocument/2006/relationships/image" Target="../media/image12.emf"/><Relationship Id="rId9" Type="http://schemas.openxmlformats.org/officeDocument/2006/relationships/oleObject" Target="../embeddings/oleObject10.bin"/><Relationship Id="rId14" Type="http://schemas.openxmlformats.org/officeDocument/2006/relationships/image" Target="../media/image17.emf"/><Relationship Id="rId22"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oleObject" Target="../embeddings/oleObject16.bin"/><Relationship Id="rId10" Type="http://schemas.openxmlformats.org/officeDocument/2006/relationships/image" Target="../media/image29.emf"/><Relationship Id="rId4" Type="http://schemas.openxmlformats.org/officeDocument/2006/relationships/image" Target="../media/image26.emf"/><Relationship Id="rId9" Type="http://schemas.openxmlformats.org/officeDocument/2006/relationships/oleObject" Target="../embeddings/oleObject18.bin"/></Relationships>
</file>

<file path=ppt/slides/_rels/slide5.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1.emf"/><Relationship Id="rId11" Type="http://schemas.openxmlformats.org/officeDocument/2006/relationships/image" Target="../media/image34.png"/><Relationship Id="rId5" Type="http://schemas.openxmlformats.org/officeDocument/2006/relationships/oleObject" Target="../embeddings/oleObject20.bin"/><Relationship Id="rId10" Type="http://schemas.openxmlformats.org/officeDocument/2006/relationships/image" Target="../media/image33.emf"/><Relationship Id="rId4" Type="http://schemas.openxmlformats.org/officeDocument/2006/relationships/image" Target="../media/image30.emf"/><Relationship Id="rId9" Type="http://schemas.openxmlformats.org/officeDocument/2006/relationships/oleObject" Target="../embeddings/oleObject22.bin"/></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8.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8.wmf"/><Relationship Id="rId5" Type="http://schemas.openxmlformats.org/officeDocument/2006/relationships/oleObject" Target="../embeddings/oleObject25.bin"/><Relationship Id="rId4" Type="http://schemas.openxmlformats.org/officeDocument/2006/relationships/image" Target="../media/image37.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0.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oleObject" Target="../embeddings/oleObject30.bin"/><Relationship Id="rId4" Type="http://schemas.openxmlformats.org/officeDocument/2006/relationships/image" Target="../media/image42.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6.emf"/><Relationship Id="rId5" Type="http://schemas.openxmlformats.org/officeDocument/2006/relationships/oleObject" Target="../embeddings/oleObject33.bin"/><Relationship Id="rId4" Type="http://schemas.openxmlformats.org/officeDocument/2006/relationships/image" Target="../media/image45.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8.emf"/><Relationship Id="rId5" Type="http://schemas.openxmlformats.org/officeDocument/2006/relationships/oleObject" Target="../embeddings/oleObject35.bin"/><Relationship Id="rId4" Type="http://schemas.openxmlformats.org/officeDocument/2006/relationships/image" Target="../media/image47.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0.emf"/><Relationship Id="rId5" Type="http://schemas.openxmlformats.org/officeDocument/2006/relationships/oleObject" Target="../embeddings/oleObject37.bin"/><Relationship Id="rId4" Type="http://schemas.openxmlformats.org/officeDocument/2006/relationships/image" Target="../media/image4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iangle 6">
            <a:extLst>
              <a:ext uri="{FF2B5EF4-FFF2-40B4-BE49-F238E27FC236}">
                <a16:creationId xmlns:a16="http://schemas.microsoft.com/office/drawing/2014/main" id="{BBBACA81-0E9C-291E-7FD8-4322F73A6701}"/>
              </a:ext>
            </a:extLst>
          </p:cNvPr>
          <p:cNvSpPr/>
          <p:nvPr/>
        </p:nvSpPr>
        <p:spPr>
          <a:xfrm rot="5400000">
            <a:off x="2128683" y="2668154"/>
            <a:ext cx="4939811" cy="1371601"/>
          </a:xfrm>
          <a:prstGeom prst="triangle">
            <a:avLst>
              <a:gd name="adj" fmla="val 58573"/>
            </a:avLst>
          </a:prstGeom>
          <a:solidFill>
            <a:srgbClr val="BBBBBC">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dirty="0"/>
          </a:p>
        </p:txBody>
      </p:sp>
      <p:sp>
        <p:nvSpPr>
          <p:cNvPr id="4" name="Triangle 5">
            <a:extLst>
              <a:ext uri="{FF2B5EF4-FFF2-40B4-BE49-F238E27FC236}">
                <a16:creationId xmlns:a16="http://schemas.microsoft.com/office/drawing/2014/main" id="{EBC3BEDF-2718-0EDB-CCA0-CABF48AE5BA0}"/>
              </a:ext>
            </a:extLst>
          </p:cNvPr>
          <p:cNvSpPr/>
          <p:nvPr/>
        </p:nvSpPr>
        <p:spPr>
          <a:xfrm rot="16200000">
            <a:off x="3288093" y="2889402"/>
            <a:ext cx="4939810" cy="929101"/>
          </a:xfrm>
          <a:prstGeom prst="triangle">
            <a:avLst>
              <a:gd name="adj" fmla="val 61377"/>
            </a:avLst>
          </a:prstGeom>
          <a:solidFill>
            <a:srgbClr val="855FAA">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3" name="Picture 12" descr="A diagram of a pig&#10;&#10;Description automatically generated">
            <a:extLst>
              <a:ext uri="{FF2B5EF4-FFF2-40B4-BE49-F238E27FC236}">
                <a16:creationId xmlns:a16="http://schemas.microsoft.com/office/drawing/2014/main" id="{32A3F2DA-BA9C-85D3-D2B4-CAF0012B27C9}"/>
              </a:ext>
            </a:extLst>
          </p:cNvPr>
          <p:cNvPicPr>
            <a:picLocks noChangeAspect="1"/>
          </p:cNvPicPr>
          <p:nvPr/>
        </p:nvPicPr>
        <p:blipFill>
          <a:blip r:embed="rId3">
            <a:extLst>
              <a:ext uri="{28A0092B-C50C-407E-A947-70E740481C1C}">
                <a14:useLocalDpi xmlns:a14="http://schemas.microsoft.com/office/drawing/2010/main" val="0"/>
              </a:ext>
            </a:extLst>
          </a:blip>
          <a:srcRect t="10746" b="24535"/>
          <a:stretch/>
        </p:blipFill>
        <p:spPr>
          <a:xfrm>
            <a:off x="-171312" y="742949"/>
            <a:ext cx="12394285" cy="5614989"/>
          </a:xfrm>
          <a:prstGeom prst="rect">
            <a:avLst/>
          </a:prstGeom>
        </p:spPr>
      </p:pic>
      <p:pic>
        <p:nvPicPr>
          <p:cNvPr id="15" name="Picture 14" descr="A wound on a person's stomach&#10;&#10;Description automatically generated">
            <a:extLst>
              <a:ext uri="{FF2B5EF4-FFF2-40B4-BE49-F238E27FC236}">
                <a16:creationId xmlns:a16="http://schemas.microsoft.com/office/drawing/2014/main" id="{F4CC4B31-FD20-FEBE-C90E-E06004FAD61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
                    </a14:imgEffect>
                    <a14:imgEffect>
                      <a14:brightnessContrast bright="-3000" contrast="-5000"/>
                    </a14:imgEffect>
                  </a14:imgLayer>
                </a14:imgProps>
              </a:ext>
              <a:ext uri="{28A0092B-C50C-407E-A947-70E740481C1C}">
                <a14:useLocalDpi xmlns:a14="http://schemas.microsoft.com/office/drawing/2010/main" val="0"/>
              </a:ext>
            </a:extLst>
          </a:blip>
          <a:srcRect l="43853" t="39415" r="38592" b="35995"/>
          <a:stretch/>
        </p:blipFill>
        <p:spPr>
          <a:xfrm rot="10800000">
            <a:off x="6301027" y="4414377"/>
            <a:ext cx="1243215" cy="1306024"/>
          </a:xfrm>
          <a:prstGeom prst="rect">
            <a:avLst/>
          </a:prstGeom>
        </p:spPr>
      </p:pic>
      <p:cxnSp>
        <p:nvCxnSpPr>
          <p:cNvPr id="9" name="Straight Connector 8">
            <a:extLst>
              <a:ext uri="{FF2B5EF4-FFF2-40B4-BE49-F238E27FC236}">
                <a16:creationId xmlns:a16="http://schemas.microsoft.com/office/drawing/2014/main" id="{DD48FFAA-F7B8-3F2D-7BA0-E64BA6F34996}"/>
              </a:ext>
            </a:extLst>
          </p:cNvPr>
          <p:cNvCxnSpPr/>
          <p:nvPr/>
        </p:nvCxnSpPr>
        <p:spPr>
          <a:xfrm>
            <a:off x="6362681" y="5659353"/>
            <a:ext cx="535684"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A6032E3-4120-8211-E58B-DA6CA669C1CD}"/>
              </a:ext>
            </a:extLst>
          </p:cNvPr>
          <p:cNvSpPr txBox="1"/>
          <p:nvPr/>
        </p:nvSpPr>
        <p:spPr>
          <a:xfrm>
            <a:off x="6244319" y="5326722"/>
            <a:ext cx="844846" cy="414891"/>
          </a:xfrm>
          <a:prstGeom prst="rect">
            <a:avLst/>
          </a:prstGeom>
          <a:noFill/>
        </p:spPr>
        <p:txBody>
          <a:bodyPr wrap="square" rtlCol="0">
            <a:spAutoFit/>
          </a:bodyPr>
          <a:lstStyle/>
          <a:p>
            <a:r>
              <a:rPr lang="en-US" sz="2000" b="1" dirty="0">
                <a:solidFill>
                  <a:schemeClr val="bg1"/>
                </a:solidFill>
              </a:rPr>
              <a:t>1 cm</a:t>
            </a:r>
          </a:p>
        </p:txBody>
      </p:sp>
      <p:sp>
        <p:nvSpPr>
          <p:cNvPr id="3" name="TextBox 2"/>
          <p:cNvSpPr txBox="1"/>
          <p:nvPr/>
        </p:nvSpPr>
        <p:spPr>
          <a:xfrm>
            <a:off x="-210271" y="352985"/>
            <a:ext cx="69494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a:t>
            </a:r>
          </a:p>
        </p:txBody>
      </p:sp>
      <p:sp>
        <p:nvSpPr>
          <p:cNvPr id="11" name="TextBox 10"/>
          <p:cNvSpPr txBox="1"/>
          <p:nvPr/>
        </p:nvSpPr>
        <p:spPr>
          <a:xfrm>
            <a:off x="3853105" y="352985"/>
            <a:ext cx="69494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b)</a:t>
            </a:r>
          </a:p>
        </p:txBody>
      </p:sp>
      <p:sp>
        <p:nvSpPr>
          <p:cNvPr id="12" name="TextBox 11"/>
          <p:cNvSpPr txBox="1"/>
          <p:nvPr/>
        </p:nvSpPr>
        <p:spPr>
          <a:xfrm>
            <a:off x="6138977" y="324242"/>
            <a:ext cx="69494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c)</a:t>
            </a:r>
          </a:p>
        </p:txBody>
      </p:sp>
      <p:sp>
        <p:nvSpPr>
          <p:cNvPr id="6" name="TextBox 5">
            <a:extLst>
              <a:ext uri="{FF2B5EF4-FFF2-40B4-BE49-F238E27FC236}">
                <a16:creationId xmlns:a16="http://schemas.microsoft.com/office/drawing/2014/main" id="{47878E14-729B-EF97-6033-7EF658C15634}"/>
              </a:ext>
            </a:extLst>
          </p:cNvPr>
          <p:cNvSpPr txBox="1"/>
          <p:nvPr/>
        </p:nvSpPr>
        <p:spPr>
          <a:xfrm>
            <a:off x="2402811" y="4546250"/>
            <a:ext cx="482138" cy="400110"/>
          </a:xfrm>
          <a:prstGeom prst="rect">
            <a:avLst/>
          </a:prstGeom>
          <a:noFill/>
        </p:spPr>
        <p:txBody>
          <a:bodyPr wrap="square">
            <a:spAutoFit/>
          </a:bodyPr>
          <a:lstStyle>
            <a:defPPr>
              <a:defRPr lang="en-US"/>
            </a:defPPr>
            <a:lvl1pPr>
              <a:defRPr sz="2000">
                <a:solidFill>
                  <a:schemeClr val="tx1">
                    <a:lumMod val="50000"/>
                    <a:lumOff val="50000"/>
                  </a:schemeClr>
                </a:solidFill>
                <a:latin typeface="Arial" panose="020B0604020202020204" pitchFamily="34" charset="0"/>
                <a:cs typeface="Arial" panose="020B0604020202020204" pitchFamily="34" charset="0"/>
              </a:defRPr>
            </a:lvl1pPr>
          </a:lstStyle>
          <a:p>
            <a:r>
              <a:rPr lang="de-DE" dirty="0"/>
              <a:t>②</a:t>
            </a:r>
            <a:endParaRPr lang="en-US" dirty="0"/>
          </a:p>
        </p:txBody>
      </p:sp>
      <p:sp>
        <p:nvSpPr>
          <p:cNvPr id="8" name="TextBox 7">
            <a:extLst>
              <a:ext uri="{FF2B5EF4-FFF2-40B4-BE49-F238E27FC236}">
                <a16:creationId xmlns:a16="http://schemas.microsoft.com/office/drawing/2014/main" id="{858E5A01-69D0-27BC-6194-18324048DB5C}"/>
              </a:ext>
            </a:extLst>
          </p:cNvPr>
          <p:cNvSpPr txBox="1"/>
          <p:nvPr/>
        </p:nvSpPr>
        <p:spPr>
          <a:xfrm>
            <a:off x="1076240" y="4214322"/>
            <a:ext cx="495992" cy="400110"/>
          </a:xfrm>
          <a:prstGeom prst="rect">
            <a:avLst/>
          </a:prstGeom>
          <a:noFill/>
        </p:spPr>
        <p:txBody>
          <a:bodyPr wrap="square">
            <a:spAutoFit/>
          </a:bodyPr>
          <a:lstStyle/>
          <a:p>
            <a:r>
              <a:rPr lang="de-DE" sz="2000" dirty="0">
                <a:solidFill>
                  <a:schemeClr val="tx1">
                    <a:lumMod val="50000"/>
                    <a:lumOff val="50000"/>
                  </a:schemeClr>
                </a:solidFill>
                <a:latin typeface="Arial" panose="020B0604020202020204" pitchFamily="34" charset="0"/>
                <a:cs typeface="Arial" panose="020B0604020202020204" pitchFamily="34" charset="0"/>
              </a:rPr>
              <a:t>①</a:t>
            </a:r>
            <a:endParaRPr lang="en-US" sz="200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8985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D3B0B-FF7F-DD60-462E-597D3B055A0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13772FD-CC1C-C0F5-55C2-D912D83F6523}"/>
              </a:ext>
            </a:extLst>
          </p:cNvPr>
          <p:cNvGrpSpPr/>
          <p:nvPr/>
        </p:nvGrpSpPr>
        <p:grpSpPr>
          <a:xfrm>
            <a:off x="21829" y="-1208088"/>
            <a:ext cx="8310914" cy="8228689"/>
            <a:chOff x="21829" y="-1208088"/>
            <a:chExt cx="8310914" cy="8228689"/>
          </a:xfrm>
        </p:grpSpPr>
        <p:graphicFrame>
          <p:nvGraphicFramePr>
            <p:cNvPr id="3" name="Object 2" descr="Project Path: F:\lactate detection\millifluidic test\20240124\20240124_pump.opju&#10;PE Folder: /20240124_pump/Folder1/&#10;Short Name: Graph4">
              <a:extLst>
                <a:ext uri="{FF2B5EF4-FFF2-40B4-BE49-F238E27FC236}">
                  <a16:creationId xmlns:a16="http://schemas.microsoft.com/office/drawing/2014/main" id="{7C806C79-B3B9-5E99-A2CD-AE1813DFBF6C}"/>
                </a:ext>
              </a:extLst>
            </p:cNvPr>
            <p:cNvGraphicFramePr>
              <a:graphicFrameLocks noChangeAspect="1"/>
            </p:cNvGraphicFramePr>
            <p:nvPr>
              <p:extLst>
                <p:ext uri="{D42A27DB-BD31-4B8C-83A1-F6EECF244321}">
                  <p14:modId xmlns:p14="http://schemas.microsoft.com/office/powerpoint/2010/main" val="1381182705"/>
                </p:ext>
              </p:extLst>
            </p:nvPr>
          </p:nvGraphicFramePr>
          <p:xfrm>
            <a:off x="168275" y="-1208088"/>
            <a:ext cx="3978275" cy="3043238"/>
          </p:xfrm>
          <a:graphic>
            <a:graphicData uri="http://schemas.openxmlformats.org/presentationml/2006/ole">
              <mc:AlternateContent xmlns:mc="http://schemas.openxmlformats.org/markup-compatibility/2006">
                <mc:Choice xmlns:v="urn:schemas-microsoft-com:vml" Requires="v">
                  <p:oleObj name="Graph" r:id="rId3" imgW="3920650" imgH="3000697" progId="Origin95.Graph">
                    <p:embed/>
                  </p:oleObj>
                </mc:Choice>
                <mc:Fallback>
                  <p:oleObj name="Graph" r:id="rId3" imgW="3920650" imgH="3000697" progId="Origin95.Graph">
                    <p:embed/>
                    <p:pic>
                      <p:nvPicPr>
                        <p:cNvPr id="3" name="Object 2" descr="Project Path: F:\lactate detection\millifluidic test\20240124\20240124_pump.opju&#10;PE Folder: /20240124_pump/Folder1/&#10;Short Name: Graph4">
                          <a:extLst>
                            <a:ext uri="{FF2B5EF4-FFF2-40B4-BE49-F238E27FC236}">
                              <a16:creationId xmlns:a16="http://schemas.microsoft.com/office/drawing/2014/main" id="{2E7A8D97-6CD3-03F4-E871-217B628BE0E7}"/>
                            </a:ext>
                          </a:extLst>
                        </p:cNvPr>
                        <p:cNvPicPr/>
                        <p:nvPr/>
                      </p:nvPicPr>
                      <p:blipFill>
                        <a:blip r:embed="rId4"/>
                        <a:stretch>
                          <a:fillRect/>
                        </a:stretch>
                      </p:blipFill>
                      <p:spPr>
                        <a:xfrm>
                          <a:off x="168275" y="-1208088"/>
                          <a:ext cx="3978275" cy="3043238"/>
                        </a:xfrm>
                        <a:prstGeom prst="rect">
                          <a:avLst/>
                        </a:prstGeom>
                      </p:spPr>
                    </p:pic>
                  </p:oleObj>
                </mc:Fallback>
              </mc:AlternateContent>
            </a:graphicData>
          </a:graphic>
        </p:graphicFrame>
        <p:graphicFrame>
          <p:nvGraphicFramePr>
            <p:cNvPr id="10" name="Object 9" descr="Project Path: F:\lactate detection\millifluidic test\20240124\20240124_pump.opju&#10;PE Folder: /20240124_pump/Folder1/&#10;Short Name: Graph7">
              <a:extLst>
                <a:ext uri="{FF2B5EF4-FFF2-40B4-BE49-F238E27FC236}">
                  <a16:creationId xmlns:a16="http://schemas.microsoft.com/office/drawing/2014/main" id="{16317BFE-6A5F-C7A2-FEC7-7285C3D87ABB}"/>
                </a:ext>
              </a:extLst>
            </p:cNvPr>
            <p:cNvGraphicFramePr>
              <a:graphicFrameLocks noChangeAspect="1"/>
            </p:cNvGraphicFramePr>
            <p:nvPr>
              <p:extLst>
                <p:ext uri="{D42A27DB-BD31-4B8C-83A1-F6EECF244321}">
                  <p14:modId xmlns:p14="http://schemas.microsoft.com/office/powerpoint/2010/main" val="3300603411"/>
                </p:ext>
              </p:extLst>
            </p:nvPr>
          </p:nvGraphicFramePr>
          <p:xfrm>
            <a:off x="4141788" y="-1182688"/>
            <a:ext cx="3944937" cy="3017838"/>
          </p:xfrm>
          <a:graphic>
            <a:graphicData uri="http://schemas.openxmlformats.org/presentationml/2006/ole">
              <mc:AlternateContent xmlns:mc="http://schemas.openxmlformats.org/markup-compatibility/2006">
                <mc:Choice xmlns:v="urn:schemas-microsoft-com:vml" Requires="v">
                  <p:oleObj name="Graph" r:id="rId5" imgW="3920650" imgH="3000875" progId="Origin95.Graph">
                    <p:embed/>
                  </p:oleObj>
                </mc:Choice>
                <mc:Fallback>
                  <p:oleObj name="Graph" r:id="rId5" imgW="3920650" imgH="3000875" progId="Origin95.Graph">
                    <p:embed/>
                    <p:pic>
                      <p:nvPicPr>
                        <p:cNvPr id="10" name="Object 9" descr="Project Path: F:\lactate detection\millifluidic test\20240124\20240124_pump.opju&#10;PE Folder: /20240124_pump/Folder1/&#10;Short Name: Graph7"/>
                        <p:cNvPicPr/>
                        <p:nvPr/>
                      </p:nvPicPr>
                      <p:blipFill>
                        <a:blip r:embed="rId6"/>
                        <a:stretch>
                          <a:fillRect/>
                        </a:stretch>
                      </p:blipFill>
                      <p:spPr>
                        <a:xfrm>
                          <a:off x="4141788" y="-1182688"/>
                          <a:ext cx="3944937" cy="3017838"/>
                        </a:xfrm>
                        <a:prstGeom prst="rect">
                          <a:avLst/>
                        </a:prstGeom>
                      </p:spPr>
                    </p:pic>
                  </p:oleObj>
                </mc:Fallback>
              </mc:AlternateContent>
            </a:graphicData>
          </a:graphic>
        </p:graphicFrame>
        <p:graphicFrame>
          <p:nvGraphicFramePr>
            <p:cNvPr id="51" name="Object 50" descr="Project Path: \\Mac\XINNE ^OO^\lactate\portable device\Reaction time.opju&#10;PE Folder: /Reaction time/Folder1/&#10;Short Name: Graph2">
              <a:extLst>
                <a:ext uri="{FF2B5EF4-FFF2-40B4-BE49-F238E27FC236}">
                  <a16:creationId xmlns:a16="http://schemas.microsoft.com/office/drawing/2014/main" id="{16F37903-814F-7313-B4AA-066DCC73D046}"/>
                </a:ext>
              </a:extLst>
            </p:cNvPr>
            <p:cNvGraphicFramePr>
              <a:graphicFrameLocks noChangeAspect="1"/>
            </p:cNvGraphicFramePr>
            <p:nvPr>
              <p:extLst>
                <p:ext uri="{D42A27DB-BD31-4B8C-83A1-F6EECF244321}">
                  <p14:modId xmlns:p14="http://schemas.microsoft.com/office/powerpoint/2010/main" val="2041045459"/>
                </p:ext>
              </p:extLst>
            </p:nvPr>
          </p:nvGraphicFramePr>
          <p:xfrm>
            <a:off x="4092283" y="1238844"/>
            <a:ext cx="4240460" cy="3245725"/>
          </p:xfrm>
          <a:graphic>
            <a:graphicData uri="http://schemas.openxmlformats.org/presentationml/2006/ole">
              <mc:AlternateContent xmlns:mc="http://schemas.openxmlformats.org/markup-compatibility/2006">
                <mc:Choice xmlns:v="urn:schemas-microsoft-com:vml" Requires="v">
                  <p:oleObj name="Graph" r:id="rId7" imgW="9802345" imgH="7502491" progId="Origin95.Graph">
                    <p:embed/>
                  </p:oleObj>
                </mc:Choice>
                <mc:Fallback>
                  <p:oleObj name="Graph" r:id="rId7" imgW="9802345" imgH="7502491" progId="Origin95.Graph">
                    <p:embed/>
                    <p:pic>
                      <p:nvPicPr>
                        <p:cNvPr id="51" name="Object 50" descr="Project Path: \\Mac\XINNE ^OO^\lactate\portable device\Reaction time.opju&#10;PE Folder: /Reaction time/Folder1/&#10;Short Name: Graph2">
                          <a:extLst>
                            <a:ext uri="{FF2B5EF4-FFF2-40B4-BE49-F238E27FC236}">
                              <a16:creationId xmlns:a16="http://schemas.microsoft.com/office/drawing/2014/main" id="{C5C93A56-ED3F-6AAE-B3BD-8A28AA544F92}"/>
                            </a:ext>
                          </a:extLst>
                        </p:cNvPr>
                        <p:cNvPicPr/>
                        <p:nvPr/>
                      </p:nvPicPr>
                      <p:blipFill>
                        <a:blip r:embed="rId8"/>
                        <a:stretch>
                          <a:fillRect/>
                        </a:stretch>
                      </p:blipFill>
                      <p:spPr>
                        <a:xfrm>
                          <a:off x="4092283" y="1238844"/>
                          <a:ext cx="4240460" cy="3245725"/>
                        </a:xfrm>
                        <a:prstGeom prst="rect">
                          <a:avLst/>
                        </a:prstGeom>
                      </p:spPr>
                    </p:pic>
                  </p:oleObj>
                </mc:Fallback>
              </mc:AlternateContent>
            </a:graphicData>
          </a:graphic>
        </p:graphicFrame>
        <p:graphicFrame>
          <p:nvGraphicFramePr>
            <p:cNvPr id="20" name="Object 19" descr="Project Path: &#10;PE Folder: //&#10;Short Name: Graph4">
              <a:extLst>
                <a:ext uri="{FF2B5EF4-FFF2-40B4-BE49-F238E27FC236}">
                  <a16:creationId xmlns:a16="http://schemas.microsoft.com/office/drawing/2014/main" id="{3886540D-85A3-9600-28ED-349F5DD7B8A9}"/>
                </a:ext>
              </a:extLst>
            </p:cNvPr>
            <p:cNvGraphicFramePr>
              <a:graphicFrameLocks noChangeAspect="1"/>
            </p:cNvGraphicFramePr>
            <p:nvPr>
              <p:extLst>
                <p:ext uri="{D42A27DB-BD31-4B8C-83A1-F6EECF244321}">
                  <p14:modId xmlns:p14="http://schemas.microsoft.com/office/powerpoint/2010/main" val="3469491430"/>
                </p:ext>
              </p:extLst>
            </p:nvPr>
          </p:nvGraphicFramePr>
          <p:xfrm>
            <a:off x="197358" y="1372476"/>
            <a:ext cx="3941064" cy="3016562"/>
          </p:xfrm>
          <a:graphic>
            <a:graphicData uri="http://schemas.openxmlformats.org/presentationml/2006/ole">
              <mc:AlternateContent xmlns:mc="http://schemas.openxmlformats.org/markup-compatibility/2006">
                <mc:Choice xmlns:v="urn:schemas-microsoft-com:vml" Requires="v">
                  <p:oleObj name="Graph" r:id="rId9" imgW="9802345" imgH="7502491" progId="Origin95.Graph">
                    <p:embed/>
                  </p:oleObj>
                </mc:Choice>
                <mc:Fallback>
                  <p:oleObj name="Graph" r:id="rId9" imgW="9802345" imgH="7502491" progId="Origin95.Graph">
                    <p:embed/>
                    <p:pic>
                      <p:nvPicPr>
                        <p:cNvPr id="20" name="Object 19" descr="Project Path: &#10;PE Folder: //&#10;Short Name: Graph4">
                          <a:extLst>
                            <a:ext uri="{FF2B5EF4-FFF2-40B4-BE49-F238E27FC236}">
                              <a16:creationId xmlns:a16="http://schemas.microsoft.com/office/drawing/2014/main" id="{0F9CE91F-CEC1-D28D-31A6-B47A6743BEA0}"/>
                            </a:ext>
                          </a:extLst>
                        </p:cNvPr>
                        <p:cNvPicPr/>
                        <p:nvPr/>
                      </p:nvPicPr>
                      <p:blipFill>
                        <a:blip r:embed="rId10"/>
                        <a:stretch>
                          <a:fillRect/>
                        </a:stretch>
                      </p:blipFill>
                      <p:spPr>
                        <a:xfrm>
                          <a:off x="197358" y="1372476"/>
                          <a:ext cx="3941064" cy="3016562"/>
                        </a:xfrm>
                        <a:prstGeom prst="rect">
                          <a:avLst/>
                        </a:prstGeom>
                      </p:spPr>
                    </p:pic>
                  </p:oleObj>
                </mc:Fallback>
              </mc:AlternateContent>
            </a:graphicData>
          </a:graphic>
        </p:graphicFrame>
        <p:graphicFrame>
          <p:nvGraphicFramePr>
            <p:cNvPr id="11" name="Object 10" descr="Project Path: F:\lactate detection\millifluidic test\20240209\Selectivity.opju&#10;PE Folder: /Selectivity/Folder1/&#10;Short Name: Graph8">
              <a:extLst>
                <a:ext uri="{FF2B5EF4-FFF2-40B4-BE49-F238E27FC236}">
                  <a16:creationId xmlns:a16="http://schemas.microsoft.com/office/drawing/2014/main" id="{0CA26B5F-D952-AA94-AF04-1112CD83CFD3}"/>
                </a:ext>
              </a:extLst>
            </p:cNvPr>
            <p:cNvGraphicFramePr>
              <a:graphicFrameLocks noChangeAspect="1"/>
            </p:cNvGraphicFramePr>
            <p:nvPr>
              <p:extLst>
                <p:ext uri="{D42A27DB-BD31-4B8C-83A1-F6EECF244321}">
                  <p14:modId xmlns:p14="http://schemas.microsoft.com/office/powerpoint/2010/main" val="2891712005"/>
                </p:ext>
              </p:extLst>
            </p:nvPr>
          </p:nvGraphicFramePr>
          <p:xfrm>
            <a:off x="4108780" y="3816055"/>
            <a:ext cx="4182533" cy="3200400"/>
          </p:xfrm>
          <a:graphic>
            <a:graphicData uri="http://schemas.openxmlformats.org/presentationml/2006/ole">
              <mc:AlternateContent xmlns:mc="http://schemas.openxmlformats.org/markup-compatibility/2006">
                <mc:Choice xmlns:v="urn:schemas-microsoft-com:vml" Requires="v">
                  <p:oleObj name="Graph" r:id="rId11" imgW="3920650" imgH="3000875" progId="Origin95.Graph">
                    <p:embed/>
                  </p:oleObj>
                </mc:Choice>
                <mc:Fallback>
                  <p:oleObj name="Graph" r:id="rId11" imgW="3920650" imgH="3000875" progId="Origin95.Graph">
                    <p:embed/>
                    <p:pic>
                      <p:nvPicPr>
                        <p:cNvPr id="11" name="Object 10" descr="Project Path: F:\lactate detection\millifluidic test\20240209\Selectivity.opju&#10;PE Folder: /Selectivity/Folder1/&#10;Short Name: Graph8"/>
                        <p:cNvPicPr/>
                        <p:nvPr/>
                      </p:nvPicPr>
                      <p:blipFill>
                        <a:blip r:embed="rId12"/>
                        <a:stretch>
                          <a:fillRect/>
                        </a:stretch>
                      </p:blipFill>
                      <p:spPr>
                        <a:xfrm>
                          <a:off x="4108780" y="3816055"/>
                          <a:ext cx="4182533" cy="3200400"/>
                        </a:xfrm>
                        <a:prstGeom prst="rect">
                          <a:avLst/>
                        </a:prstGeom>
                      </p:spPr>
                    </p:pic>
                  </p:oleObj>
                </mc:Fallback>
              </mc:AlternateContent>
            </a:graphicData>
          </a:graphic>
        </p:graphicFrame>
        <p:graphicFrame>
          <p:nvGraphicFramePr>
            <p:cNvPr id="8" name="Object 7" descr="Project Path: F:\lactate detection\millifluidic test\20240207\20240207_Temperature.opju&#10;PE Folder: /20240207_Temperature/Folder1/&#10;Short Name: Graph6">
              <a:extLst>
                <a:ext uri="{FF2B5EF4-FFF2-40B4-BE49-F238E27FC236}">
                  <a16:creationId xmlns:a16="http://schemas.microsoft.com/office/drawing/2014/main" id="{56CCB5F6-4808-079F-2CF1-CA53CCA33AC4}"/>
                </a:ext>
              </a:extLst>
            </p:cNvPr>
            <p:cNvGraphicFramePr>
              <a:graphicFrameLocks noChangeAspect="1"/>
            </p:cNvGraphicFramePr>
            <p:nvPr>
              <p:extLst>
                <p:ext uri="{D42A27DB-BD31-4B8C-83A1-F6EECF244321}">
                  <p14:modId xmlns:p14="http://schemas.microsoft.com/office/powerpoint/2010/main" val="519994523"/>
                </p:ext>
              </p:extLst>
            </p:nvPr>
          </p:nvGraphicFramePr>
          <p:xfrm>
            <a:off x="35838" y="3851040"/>
            <a:ext cx="4142232" cy="3169561"/>
          </p:xfrm>
          <a:graphic>
            <a:graphicData uri="http://schemas.openxmlformats.org/presentationml/2006/ole">
              <mc:AlternateContent xmlns:mc="http://schemas.openxmlformats.org/markup-compatibility/2006">
                <mc:Choice xmlns:v="urn:schemas-microsoft-com:vml" Requires="v">
                  <p:oleObj name="Graph" r:id="rId13" imgW="3920650" imgH="3000875" progId="Origin95.Graph">
                    <p:embed/>
                  </p:oleObj>
                </mc:Choice>
                <mc:Fallback>
                  <p:oleObj name="Graph" r:id="rId13" imgW="3920650" imgH="3000875" progId="Origin95.Graph">
                    <p:embed/>
                    <p:pic>
                      <p:nvPicPr>
                        <p:cNvPr id="8" name="Object 7" descr="Project Path: F:\lactate detection\millifluidic test\20240207\20240207_Temperature.opju&#10;PE Folder: /20240207_Temperature/Folder1/&#10;Short Name: Graph6"/>
                        <p:cNvPicPr/>
                        <p:nvPr/>
                      </p:nvPicPr>
                      <p:blipFill>
                        <a:blip r:embed="rId14"/>
                        <a:stretch>
                          <a:fillRect/>
                        </a:stretch>
                      </p:blipFill>
                      <p:spPr>
                        <a:xfrm>
                          <a:off x="35838" y="3851040"/>
                          <a:ext cx="4142232" cy="3169561"/>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6A2195A7-0326-1093-277E-7A3C4CA71480}"/>
                </a:ext>
              </a:extLst>
            </p:cNvPr>
            <p:cNvSpPr txBox="1"/>
            <p:nvPr/>
          </p:nvSpPr>
          <p:spPr>
            <a:xfrm>
              <a:off x="54395" y="4401974"/>
              <a:ext cx="46325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e)</a:t>
              </a:r>
            </a:p>
          </p:txBody>
        </p:sp>
        <p:sp>
          <p:nvSpPr>
            <p:cNvPr id="18" name="TextBox 17">
              <a:extLst>
                <a:ext uri="{FF2B5EF4-FFF2-40B4-BE49-F238E27FC236}">
                  <a16:creationId xmlns:a16="http://schemas.microsoft.com/office/drawing/2014/main" id="{F0DC61AD-1885-7829-1BD9-94A7056FBD41}"/>
                </a:ext>
              </a:extLst>
            </p:cNvPr>
            <p:cNvSpPr txBox="1"/>
            <p:nvPr/>
          </p:nvSpPr>
          <p:spPr>
            <a:xfrm>
              <a:off x="54395" y="-577624"/>
              <a:ext cx="46325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a:t>
              </a:r>
            </a:p>
          </p:txBody>
        </p:sp>
        <p:sp>
          <p:nvSpPr>
            <p:cNvPr id="13" name="TextBox 12">
              <a:extLst>
                <a:ext uri="{FF2B5EF4-FFF2-40B4-BE49-F238E27FC236}">
                  <a16:creationId xmlns:a16="http://schemas.microsoft.com/office/drawing/2014/main" id="{6C7FCFD5-85D1-9745-44DC-F123B35BAF63}"/>
                </a:ext>
              </a:extLst>
            </p:cNvPr>
            <p:cNvSpPr txBox="1"/>
            <p:nvPr/>
          </p:nvSpPr>
          <p:spPr>
            <a:xfrm>
              <a:off x="4042432" y="4389016"/>
              <a:ext cx="46325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a:t>
              </a:r>
            </a:p>
          </p:txBody>
        </p:sp>
        <p:sp>
          <p:nvSpPr>
            <p:cNvPr id="16" name="TextBox 15">
              <a:extLst>
                <a:ext uri="{FF2B5EF4-FFF2-40B4-BE49-F238E27FC236}">
                  <a16:creationId xmlns:a16="http://schemas.microsoft.com/office/drawing/2014/main" id="{9BB375C1-6DFF-D84C-5B2D-1B703A0D34FC}"/>
                </a:ext>
              </a:extLst>
            </p:cNvPr>
            <p:cNvSpPr txBox="1"/>
            <p:nvPr/>
          </p:nvSpPr>
          <p:spPr>
            <a:xfrm>
              <a:off x="4042432" y="-577624"/>
              <a:ext cx="46325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a:t>
              </a:r>
            </a:p>
          </p:txBody>
        </p:sp>
        <p:sp>
          <p:nvSpPr>
            <p:cNvPr id="5" name="Rectangle 4">
              <a:extLst>
                <a:ext uri="{FF2B5EF4-FFF2-40B4-BE49-F238E27FC236}">
                  <a16:creationId xmlns:a16="http://schemas.microsoft.com/office/drawing/2014/main" id="{34E83762-E2C0-867A-1CC6-EAC15DEA7FA8}"/>
                </a:ext>
              </a:extLst>
            </p:cNvPr>
            <p:cNvSpPr/>
            <p:nvPr/>
          </p:nvSpPr>
          <p:spPr>
            <a:xfrm flipH="1">
              <a:off x="2256273" y="385082"/>
              <a:ext cx="97649" cy="823047"/>
            </a:xfrm>
            <a:prstGeom prst="rect">
              <a:avLst/>
            </a:prstGeom>
            <a:noFill/>
            <a:ln w="28575">
              <a:solidFill>
                <a:srgbClr val="EDAEAE"/>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44B4BA01-98C7-D38C-6435-319B4322A797}"/>
                </a:ext>
              </a:extLst>
            </p:cNvPr>
            <p:cNvCxnSpPr>
              <a:cxnSpLocks/>
              <a:stCxn id="5" idx="2"/>
            </p:cNvCxnSpPr>
            <p:nvPr/>
          </p:nvCxnSpPr>
          <p:spPr>
            <a:xfrm flipH="1">
              <a:off x="873795" y="1208129"/>
              <a:ext cx="1431302" cy="602730"/>
            </a:xfrm>
            <a:prstGeom prst="straightConnector1">
              <a:avLst/>
            </a:prstGeom>
            <a:ln w="25400">
              <a:solidFill>
                <a:srgbClr val="EDAEAE"/>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532ABD7-CA31-4C54-07BC-B528DE902A6A}"/>
                </a:ext>
              </a:extLst>
            </p:cNvPr>
            <p:cNvCxnSpPr>
              <a:cxnSpLocks/>
            </p:cNvCxnSpPr>
            <p:nvPr/>
          </p:nvCxnSpPr>
          <p:spPr>
            <a:xfrm>
              <a:off x="2382356" y="1208129"/>
              <a:ext cx="1214157" cy="565804"/>
            </a:xfrm>
            <a:prstGeom prst="straightConnector1">
              <a:avLst/>
            </a:prstGeom>
            <a:ln w="25400">
              <a:solidFill>
                <a:srgbClr val="EDAEAE"/>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66AAA55E-F4AA-2A65-C720-2D4D049C7AE8}"/>
                </a:ext>
              </a:extLst>
            </p:cNvPr>
            <p:cNvSpPr>
              <a:spLocks noChangeAspect="1"/>
            </p:cNvSpPr>
            <p:nvPr/>
          </p:nvSpPr>
          <p:spPr>
            <a:xfrm>
              <a:off x="791078" y="1899488"/>
              <a:ext cx="267070" cy="137160"/>
            </a:xfrm>
            <a:prstGeom prst="roundRect">
              <a:avLst>
                <a:gd name="adj" fmla="val 50000"/>
              </a:avLst>
            </a:prstGeom>
            <a:solidFill>
              <a:srgbClr val="8186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Rounded Corners 31">
              <a:extLst>
                <a:ext uri="{FF2B5EF4-FFF2-40B4-BE49-F238E27FC236}">
                  <a16:creationId xmlns:a16="http://schemas.microsoft.com/office/drawing/2014/main" id="{AA15B1B6-D441-4EE0-FB5D-9A25F006DD9C}"/>
                </a:ext>
              </a:extLst>
            </p:cNvPr>
            <p:cNvSpPr>
              <a:spLocks noChangeAspect="1"/>
            </p:cNvSpPr>
            <p:nvPr/>
          </p:nvSpPr>
          <p:spPr>
            <a:xfrm>
              <a:off x="2080505" y="1886359"/>
              <a:ext cx="267070" cy="137160"/>
            </a:xfrm>
            <a:prstGeom prst="roundRect">
              <a:avLst>
                <a:gd name="adj" fmla="val 50000"/>
              </a:avLst>
            </a:prstGeom>
            <a:solidFill>
              <a:srgbClr val="EDAE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9D44D389-837B-D849-AFA6-9EDA1DA84AAE}"/>
                </a:ext>
              </a:extLst>
            </p:cNvPr>
            <p:cNvSpPr txBox="1"/>
            <p:nvPr/>
          </p:nvSpPr>
          <p:spPr>
            <a:xfrm>
              <a:off x="986629" y="1797931"/>
              <a:ext cx="99895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Mineral oil</a:t>
              </a:r>
            </a:p>
          </p:txBody>
        </p:sp>
        <p:sp>
          <p:nvSpPr>
            <p:cNvPr id="34" name="TextBox 33">
              <a:extLst>
                <a:ext uri="{FF2B5EF4-FFF2-40B4-BE49-F238E27FC236}">
                  <a16:creationId xmlns:a16="http://schemas.microsoft.com/office/drawing/2014/main" id="{3470C102-4AB5-5019-33A1-E88B8151DC89}"/>
                </a:ext>
              </a:extLst>
            </p:cNvPr>
            <p:cNvSpPr txBox="1"/>
            <p:nvPr/>
          </p:nvSpPr>
          <p:spPr>
            <a:xfrm>
              <a:off x="2269903" y="1787543"/>
              <a:ext cx="1558340"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Aqueous droplet</a:t>
              </a:r>
            </a:p>
          </p:txBody>
        </p:sp>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40A7B3B6-E972-5C68-87E4-62BF6F18445C}"/>
                    </a:ext>
                  </a:extLst>
                </p14:cNvPr>
                <p14:cNvContentPartPr/>
                <p14:nvPr/>
              </p14:nvContentPartPr>
              <p14:xfrm>
                <a:off x="2357984" y="1889008"/>
                <a:ext cx="360" cy="360"/>
              </p14:xfrm>
            </p:contentPart>
          </mc:Choice>
          <mc:Fallback xmlns="">
            <p:pic>
              <p:nvPicPr>
                <p:cNvPr id="19" name="Ink 18">
                  <a:extLst>
                    <a:ext uri="{FF2B5EF4-FFF2-40B4-BE49-F238E27FC236}">
                      <a16:creationId xmlns:a16="http://schemas.microsoft.com/office/drawing/2014/main" id="{40A7B3B6-E972-5C68-87E4-62BF6F18445C}"/>
                    </a:ext>
                  </a:extLst>
                </p:cNvPr>
                <p:cNvPicPr/>
                <p:nvPr/>
              </p:nvPicPr>
              <p:blipFill>
                <a:blip r:embed="rId16"/>
                <a:stretch>
                  <a:fillRect/>
                </a:stretch>
              </p:blipFill>
              <p:spPr>
                <a:xfrm>
                  <a:off x="2348984" y="1880008"/>
                  <a:ext cx="18000" cy="18000"/>
                </a:xfrm>
                <a:prstGeom prst="rect">
                  <a:avLst/>
                </a:prstGeom>
              </p:spPr>
            </p:pic>
          </mc:Fallback>
        </mc:AlternateContent>
        <p:sp>
          <p:nvSpPr>
            <p:cNvPr id="21" name="TextBox 20">
              <a:extLst>
                <a:ext uri="{FF2B5EF4-FFF2-40B4-BE49-F238E27FC236}">
                  <a16:creationId xmlns:a16="http://schemas.microsoft.com/office/drawing/2014/main" id="{697D0273-D214-5A69-DA0E-32AD1BDA3D78}"/>
                </a:ext>
              </a:extLst>
            </p:cNvPr>
            <p:cNvSpPr txBox="1"/>
            <p:nvPr/>
          </p:nvSpPr>
          <p:spPr>
            <a:xfrm>
              <a:off x="4865799" y="2039718"/>
              <a:ext cx="281354"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0</a:t>
              </a:r>
            </a:p>
          </p:txBody>
        </p:sp>
        <p:sp>
          <p:nvSpPr>
            <p:cNvPr id="30" name="TextBox 29">
              <a:extLst>
                <a:ext uri="{FF2B5EF4-FFF2-40B4-BE49-F238E27FC236}">
                  <a16:creationId xmlns:a16="http://schemas.microsoft.com/office/drawing/2014/main" id="{03101F5D-85BE-A569-368C-228F9393D345}"/>
                </a:ext>
              </a:extLst>
            </p:cNvPr>
            <p:cNvSpPr txBox="1"/>
            <p:nvPr/>
          </p:nvSpPr>
          <p:spPr>
            <a:xfrm>
              <a:off x="5115473" y="2034535"/>
              <a:ext cx="281354"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5</a:t>
              </a:r>
            </a:p>
          </p:txBody>
        </p:sp>
        <p:sp>
          <p:nvSpPr>
            <p:cNvPr id="36" name="TextBox 35">
              <a:extLst>
                <a:ext uri="{FF2B5EF4-FFF2-40B4-BE49-F238E27FC236}">
                  <a16:creationId xmlns:a16="http://schemas.microsoft.com/office/drawing/2014/main" id="{752712C0-01AE-FB35-2076-DAA9791C381F}"/>
                </a:ext>
              </a:extLst>
            </p:cNvPr>
            <p:cNvSpPr txBox="1"/>
            <p:nvPr/>
          </p:nvSpPr>
          <p:spPr>
            <a:xfrm>
              <a:off x="5270561" y="2033188"/>
              <a:ext cx="453293"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10</a:t>
              </a:r>
            </a:p>
          </p:txBody>
        </p:sp>
        <p:sp>
          <p:nvSpPr>
            <p:cNvPr id="38" name="TextBox 37">
              <a:extLst>
                <a:ext uri="{FF2B5EF4-FFF2-40B4-BE49-F238E27FC236}">
                  <a16:creationId xmlns:a16="http://schemas.microsoft.com/office/drawing/2014/main" id="{707410DC-9497-17FE-3566-6BC3990E692B}"/>
                </a:ext>
              </a:extLst>
            </p:cNvPr>
            <p:cNvSpPr txBox="1"/>
            <p:nvPr/>
          </p:nvSpPr>
          <p:spPr>
            <a:xfrm>
              <a:off x="5521375" y="2039718"/>
              <a:ext cx="453292"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15</a:t>
              </a:r>
            </a:p>
          </p:txBody>
        </p:sp>
        <p:sp>
          <p:nvSpPr>
            <p:cNvPr id="43" name="TextBox 42">
              <a:extLst>
                <a:ext uri="{FF2B5EF4-FFF2-40B4-BE49-F238E27FC236}">
                  <a16:creationId xmlns:a16="http://schemas.microsoft.com/office/drawing/2014/main" id="{BF04419A-D252-1016-9D78-CA9C37624FE5}"/>
                </a:ext>
              </a:extLst>
            </p:cNvPr>
            <p:cNvSpPr txBox="1"/>
            <p:nvPr/>
          </p:nvSpPr>
          <p:spPr>
            <a:xfrm>
              <a:off x="5783690" y="2039316"/>
              <a:ext cx="453293"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20</a:t>
              </a:r>
            </a:p>
          </p:txBody>
        </p:sp>
        <p:sp>
          <p:nvSpPr>
            <p:cNvPr id="44" name="TextBox 43">
              <a:extLst>
                <a:ext uri="{FF2B5EF4-FFF2-40B4-BE49-F238E27FC236}">
                  <a16:creationId xmlns:a16="http://schemas.microsoft.com/office/drawing/2014/main" id="{8F3AE225-55E9-3B04-9867-D1DC9E01C895}"/>
                </a:ext>
              </a:extLst>
            </p:cNvPr>
            <p:cNvSpPr txBox="1"/>
            <p:nvPr/>
          </p:nvSpPr>
          <p:spPr>
            <a:xfrm>
              <a:off x="6045919" y="2036626"/>
              <a:ext cx="453292"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30</a:t>
              </a:r>
            </a:p>
          </p:txBody>
        </p:sp>
        <p:sp>
          <p:nvSpPr>
            <p:cNvPr id="45" name="TextBox 44">
              <a:extLst>
                <a:ext uri="{FF2B5EF4-FFF2-40B4-BE49-F238E27FC236}">
                  <a16:creationId xmlns:a16="http://schemas.microsoft.com/office/drawing/2014/main" id="{9889AC09-E25C-06D9-BF07-21CDD60613AE}"/>
                </a:ext>
              </a:extLst>
            </p:cNvPr>
            <p:cNvSpPr txBox="1"/>
            <p:nvPr/>
          </p:nvSpPr>
          <p:spPr>
            <a:xfrm>
              <a:off x="6302023" y="2033187"/>
              <a:ext cx="453293"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40</a:t>
              </a:r>
            </a:p>
          </p:txBody>
        </p:sp>
        <p:sp>
          <p:nvSpPr>
            <p:cNvPr id="46" name="TextBox 45">
              <a:extLst>
                <a:ext uri="{FF2B5EF4-FFF2-40B4-BE49-F238E27FC236}">
                  <a16:creationId xmlns:a16="http://schemas.microsoft.com/office/drawing/2014/main" id="{BC58BEDA-B7FE-DB32-0672-E44D524C5093}"/>
                </a:ext>
              </a:extLst>
            </p:cNvPr>
            <p:cNvSpPr txBox="1"/>
            <p:nvPr/>
          </p:nvSpPr>
          <p:spPr>
            <a:xfrm>
              <a:off x="6570463" y="2041482"/>
              <a:ext cx="453292"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50</a:t>
              </a:r>
            </a:p>
          </p:txBody>
        </p:sp>
        <p:sp>
          <p:nvSpPr>
            <p:cNvPr id="47" name="TextBox 46">
              <a:extLst>
                <a:ext uri="{FF2B5EF4-FFF2-40B4-BE49-F238E27FC236}">
                  <a16:creationId xmlns:a16="http://schemas.microsoft.com/office/drawing/2014/main" id="{3FCB96EB-EF0A-C3FD-EE68-3E9AD35E351D}"/>
                </a:ext>
              </a:extLst>
            </p:cNvPr>
            <p:cNvSpPr txBox="1"/>
            <p:nvPr/>
          </p:nvSpPr>
          <p:spPr>
            <a:xfrm>
              <a:off x="6831085" y="2032381"/>
              <a:ext cx="453293"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60</a:t>
              </a:r>
            </a:p>
          </p:txBody>
        </p:sp>
        <p:sp>
          <p:nvSpPr>
            <p:cNvPr id="48" name="TextBox 47">
              <a:extLst>
                <a:ext uri="{FF2B5EF4-FFF2-40B4-BE49-F238E27FC236}">
                  <a16:creationId xmlns:a16="http://schemas.microsoft.com/office/drawing/2014/main" id="{73697560-01C9-9456-AAB6-A6E1F26C01B3}"/>
                </a:ext>
              </a:extLst>
            </p:cNvPr>
            <p:cNvSpPr txBox="1"/>
            <p:nvPr/>
          </p:nvSpPr>
          <p:spPr>
            <a:xfrm>
              <a:off x="7104331" y="2038299"/>
              <a:ext cx="453292"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80</a:t>
              </a:r>
            </a:p>
          </p:txBody>
        </p:sp>
        <p:sp>
          <p:nvSpPr>
            <p:cNvPr id="49" name="TextBox 48">
              <a:extLst>
                <a:ext uri="{FF2B5EF4-FFF2-40B4-BE49-F238E27FC236}">
                  <a16:creationId xmlns:a16="http://schemas.microsoft.com/office/drawing/2014/main" id="{BB017066-8B4B-455B-4D6A-988DB0295812}"/>
                </a:ext>
              </a:extLst>
            </p:cNvPr>
            <p:cNvSpPr txBox="1"/>
            <p:nvPr/>
          </p:nvSpPr>
          <p:spPr>
            <a:xfrm>
              <a:off x="7351112" y="2039316"/>
              <a:ext cx="480188" cy="307777"/>
            </a:xfrm>
            <a:prstGeom prst="rect">
              <a:avLst/>
            </a:prstGeom>
            <a:noFill/>
          </p:spPr>
          <p:txBody>
            <a:bodyPr wrap="square" rtlCol="0">
              <a:spAutoFit/>
            </a:bodyPr>
            <a:lstStyle/>
            <a:p>
              <a:r>
                <a:rPr lang="en-DE" sz="1400" dirty="0">
                  <a:solidFill>
                    <a:schemeClr val="bg1">
                      <a:lumMod val="50000"/>
                    </a:schemeClr>
                  </a:solidFill>
                  <a:latin typeface="Arial" panose="020B0604020202020204" pitchFamily="34" charset="0"/>
                  <a:cs typeface="Arial" panose="020B0604020202020204" pitchFamily="34" charset="0"/>
                </a:rPr>
                <a:t>100</a:t>
              </a:r>
            </a:p>
          </p:txBody>
        </p:sp>
        <p:sp>
          <p:nvSpPr>
            <p:cNvPr id="50" name="TextBox 49">
              <a:extLst>
                <a:ext uri="{FF2B5EF4-FFF2-40B4-BE49-F238E27FC236}">
                  <a16:creationId xmlns:a16="http://schemas.microsoft.com/office/drawing/2014/main" id="{4D974AAA-0722-8D86-77DB-CDF2C4A983B3}"/>
                </a:ext>
              </a:extLst>
            </p:cNvPr>
            <p:cNvSpPr txBox="1"/>
            <p:nvPr/>
          </p:nvSpPr>
          <p:spPr>
            <a:xfrm>
              <a:off x="4334566" y="1775038"/>
              <a:ext cx="903770" cy="523220"/>
            </a:xfrm>
            <a:prstGeom prst="rect">
              <a:avLst/>
            </a:prstGeom>
            <a:noFill/>
          </p:spPr>
          <p:txBody>
            <a:bodyPr wrap="square" rtlCol="0">
              <a:spAutoFit/>
            </a:bodyPr>
            <a:lstStyle/>
            <a:p>
              <a:r>
                <a:rPr lang="en-US" sz="1400" i="1" dirty="0">
                  <a:solidFill>
                    <a:schemeClr val="bg1">
                      <a:lumMod val="50000"/>
                    </a:schemeClr>
                  </a:solidFill>
                  <a:latin typeface="Arial" panose="020B0604020202020204" pitchFamily="34" charset="0"/>
                  <a:cs typeface="Arial" panose="020B0604020202020204" pitchFamily="34" charset="0"/>
                </a:rPr>
                <a:t>c</a:t>
              </a:r>
              <a:r>
                <a:rPr lang="en-US" sz="1400" dirty="0">
                  <a:solidFill>
                    <a:schemeClr val="bg1">
                      <a:lumMod val="50000"/>
                    </a:schemeClr>
                  </a:solidFill>
                  <a:latin typeface="Arial" panose="020B0604020202020204" pitchFamily="34" charset="0"/>
                  <a:cs typeface="Arial" panose="020B0604020202020204" pitchFamily="34" charset="0"/>
                </a:rPr>
                <a:t> </a:t>
              </a:r>
              <a:r>
                <a:rPr lang="en-DE" sz="1400" dirty="0">
                  <a:solidFill>
                    <a:schemeClr val="bg1">
                      <a:lumMod val="50000"/>
                    </a:schemeClr>
                  </a:solidFill>
                  <a:latin typeface="Arial" panose="020B0604020202020204" pitchFamily="34" charset="0"/>
                  <a:cs typeface="Arial" panose="020B0604020202020204" pitchFamily="34" charset="0"/>
                </a:rPr>
                <a:t>Lactate</a:t>
              </a:r>
              <a:endParaRPr lang="en-US" sz="1400" dirty="0">
                <a:solidFill>
                  <a:schemeClr val="bg1">
                    <a:lumMod val="50000"/>
                  </a:schemeClr>
                </a:solidFill>
                <a:latin typeface="Arial" panose="020B0604020202020204" pitchFamily="34" charset="0"/>
                <a:cs typeface="Arial" panose="020B0604020202020204" pitchFamily="34" charset="0"/>
              </a:endParaRPr>
            </a:p>
            <a:p>
              <a:r>
                <a:rPr lang="en-DE" sz="1400" dirty="0">
                  <a:solidFill>
                    <a:schemeClr val="bg1">
                      <a:lumMod val="50000"/>
                    </a:schemeClr>
                  </a:solidFill>
                  <a:latin typeface="Arial" panose="020B0604020202020204" pitchFamily="34" charset="0"/>
                  <a:cs typeface="Arial" panose="020B0604020202020204" pitchFamily="34" charset="0"/>
                </a:rPr>
                <a:t>(µM)</a:t>
              </a:r>
            </a:p>
          </p:txBody>
        </p:sp>
        <p:pic>
          <p:nvPicPr>
            <p:cNvPr id="54" name="Picture 53">
              <a:extLst>
                <a:ext uri="{FF2B5EF4-FFF2-40B4-BE49-F238E27FC236}">
                  <a16:creationId xmlns:a16="http://schemas.microsoft.com/office/drawing/2014/main" id="{C2AA8EDE-5308-EF6F-D101-714E1833A8CE}"/>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4285" t="29762" r="27136" b="62975"/>
            <a:stretch/>
          </p:blipFill>
          <p:spPr>
            <a:xfrm>
              <a:off x="779199" y="2053525"/>
              <a:ext cx="2872844" cy="212962"/>
            </a:xfrm>
            <a:prstGeom prst="rect">
              <a:avLst/>
            </a:prstGeom>
          </p:spPr>
        </p:pic>
        <p:sp>
          <p:nvSpPr>
            <p:cNvPr id="55" name="TextBox 54">
              <a:extLst>
                <a:ext uri="{FF2B5EF4-FFF2-40B4-BE49-F238E27FC236}">
                  <a16:creationId xmlns:a16="http://schemas.microsoft.com/office/drawing/2014/main" id="{0C91AFC2-3E6D-0399-AC60-6C4C2E65A610}"/>
                </a:ext>
              </a:extLst>
            </p:cNvPr>
            <p:cNvSpPr txBox="1"/>
            <p:nvPr/>
          </p:nvSpPr>
          <p:spPr>
            <a:xfrm>
              <a:off x="58307" y="1814831"/>
              <a:ext cx="46325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t>
              </a:r>
            </a:p>
          </p:txBody>
        </p:sp>
        <p:cxnSp>
          <p:nvCxnSpPr>
            <p:cNvPr id="56" name="Straight Connector 55">
              <a:extLst>
                <a:ext uri="{FF2B5EF4-FFF2-40B4-BE49-F238E27FC236}">
                  <a16:creationId xmlns:a16="http://schemas.microsoft.com/office/drawing/2014/main" id="{3AEFD35C-B753-3834-491D-895529F32C79}"/>
                </a:ext>
              </a:extLst>
            </p:cNvPr>
            <p:cNvCxnSpPr/>
            <p:nvPr/>
          </p:nvCxnSpPr>
          <p:spPr>
            <a:xfrm>
              <a:off x="874793" y="2410639"/>
              <a:ext cx="100200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DE495AA7-5869-AEBC-BD0E-5AA4EA970A83}"/>
                </a:ext>
              </a:extLst>
            </p:cNvPr>
            <p:cNvSpPr>
              <a:spLocks noChangeAspect="1"/>
            </p:cNvSpPr>
            <p:nvPr/>
          </p:nvSpPr>
          <p:spPr>
            <a:xfrm>
              <a:off x="1310220" y="2367643"/>
              <a:ext cx="91440" cy="91440"/>
            </a:xfrm>
            <a:prstGeom prst="ellipse">
              <a:avLst/>
            </a:prstGeom>
            <a:solidFill>
              <a:srgbClr val="F08228"/>
            </a:solidFill>
            <a:ln>
              <a:solidFill>
                <a:srgbClr val="F082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id="{2322F44A-FDC3-D11F-C32D-006D15110146}"/>
                </a:ext>
              </a:extLst>
            </p:cNvPr>
            <p:cNvSpPr txBox="1"/>
            <p:nvPr/>
          </p:nvSpPr>
          <p:spPr>
            <a:xfrm>
              <a:off x="1843107" y="2240466"/>
              <a:ext cx="151390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Record data</a:t>
              </a:r>
            </a:p>
          </p:txBody>
        </p:sp>
        <p:cxnSp>
          <p:nvCxnSpPr>
            <p:cNvPr id="59" name="Straight Connector 58">
              <a:extLst>
                <a:ext uri="{FF2B5EF4-FFF2-40B4-BE49-F238E27FC236}">
                  <a16:creationId xmlns:a16="http://schemas.microsoft.com/office/drawing/2014/main" id="{E3BC786D-9023-642A-25FE-6F92A908030A}"/>
                </a:ext>
              </a:extLst>
            </p:cNvPr>
            <p:cNvCxnSpPr/>
            <p:nvPr/>
          </p:nvCxnSpPr>
          <p:spPr>
            <a:xfrm>
              <a:off x="866505" y="2563075"/>
              <a:ext cx="1002007" cy="0"/>
            </a:xfrm>
            <a:prstGeom prst="line">
              <a:avLst/>
            </a:prstGeom>
            <a:ln w="25400">
              <a:solidFill>
                <a:srgbClr val="D6C1E8"/>
              </a:solidFill>
            </a:ln>
          </p:spPr>
          <p:style>
            <a:lnRef idx="1">
              <a:schemeClr val="accent1"/>
            </a:lnRef>
            <a:fillRef idx="0">
              <a:schemeClr val="accent1"/>
            </a:fillRef>
            <a:effectRef idx="0">
              <a:schemeClr val="accent1"/>
            </a:effectRef>
            <a:fontRef idx="minor">
              <a:schemeClr val="tx1"/>
            </a:fontRef>
          </p:style>
        </p:cxnSp>
        <p:pic>
          <p:nvPicPr>
            <p:cNvPr id="52" name="Picture 51" descr="A computer screen shot of a computer screen&#10;&#10;Description automatically generated">
              <a:extLst>
                <a:ext uri="{FF2B5EF4-FFF2-40B4-BE49-F238E27FC236}">
                  <a16:creationId xmlns:a16="http://schemas.microsoft.com/office/drawing/2014/main" id="{788E4298-27F2-A151-5DDF-C619FB5D2092}"/>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5309" t="43060" r="29400" b="24312"/>
            <a:stretch/>
          </p:blipFill>
          <p:spPr>
            <a:xfrm>
              <a:off x="798013" y="2611536"/>
              <a:ext cx="2798499" cy="1121394"/>
            </a:xfrm>
            <a:prstGeom prst="rect">
              <a:avLst/>
            </a:prstGeom>
          </p:spPr>
        </p:pic>
        <p:sp>
          <p:nvSpPr>
            <p:cNvPr id="60" name="TextBox 59">
              <a:extLst>
                <a:ext uri="{FF2B5EF4-FFF2-40B4-BE49-F238E27FC236}">
                  <a16:creationId xmlns:a16="http://schemas.microsoft.com/office/drawing/2014/main" id="{63A0C0D2-1893-B882-1636-D1534B5F2C5D}"/>
                </a:ext>
              </a:extLst>
            </p:cNvPr>
            <p:cNvSpPr txBox="1"/>
            <p:nvPr/>
          </p:nvSpPr>
          <p:spPr>
            <a:xfrm>
              <a:off x="1821185" y="2404851"/>
              <a:ext cx="151390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Simulate data</a:t>
              </a:r>
            </a:p>
          </p:txBody>
        </p:sp>
        <p:pic>
          <p:nvPicPr>
            <p:cNvPr id="53" name="Picture 52" descr="Project Path: F:\lactate\portable device\Data frequency PMT 20240503.opju&#10;PE Folder: /Data frequency PMT 20240503/Folder1/&#10;Short Name: Graph11">
              <a:extLst>
                <a:ext uri="{FF2B5EF4-FFF2-40B4-BE49-F238E27FC236}">
                  <a16:creationId xmlns:a16="http://schemas.microsoft.com/office/drawing/2014/main" id="{A1B99A6A-61BA-B649-747E-1E6EC98F5F63}"/>
                </a:ext>
              </a:extLst>
            </p:cNvPr>
            <p:cNvPicPr>
              <a:picLocks noChangeAspect="1"/>
            </p:cNvPicPr>
            <p:nvPr/>
          </p:nvPicPr>
          <p:blipFill>
            <a:blip r:embed="rId19"/>
            <a:stretch>
              <a:fillRect/>
            </a:stretch>
          </p:blipFill>
          <p:spPr>
            <a:xfrm>
              <a:off x="21829" y="1372476"/>
              <a:ext cx="4163699" cy="3179179"/>
            </a:xfrm>
            <a:prstGeom prst="rect">
              <a:avLst/>
            </a:prstGeom>
          </p:spPr>
        </p:pic>
        <p:sp>
          <p:nvSpPr>
            <p:cNvPr id="65" name="TextBox 64">
              <a:extLst>
                <a:ext uri="{FF2B5EF4-FFF2-40B4-BE49-F238E27FC236}">
                  <a16:creationId xmlns:a16="http://schemas.microsoft.com/office/drawing/2014/main" id="{D44CE506-BCB3-B6F1-9EE2-8DF17C14623B}"/>
                </a:ext>
              </a:extLst>
            </p:cNvPr>
            <p:cNvSpPr txBox="1"/>
            <p:nvPr/>
          </p:nvSpPr>
          <p:spPr>
            <a:xfrm>
              <a:off x="4043831" y="1797512"/>
              <a:ext cx="46325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d)</a:t>
              </a:r>
            </a:p>
          </p:txBody>
        </p:sp>
      </p:grpSp>
    </p:spTree>
    <p:extLst>
      <p:ext uri="{BB962C8B-B14F-4D97-AF65-F5344CB8AC3E}">
        <p14:creationId xmlns:p14="http://schemas.microsoft.com/office/powerpoint/2010/main" val="3401598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descr="Project Path: &#10;PE Folder: /UNTITLED/Folder1/&#10;Short Name: Graph3">
            <a:extLst>
              <a:ext uri="{FF2B5EF4-FFF2-40B4-BE49-F238E27FC236}">
                <a16:creationId xmlns:a16="http://schemas.microsoft.com/office/drawing/2014/main" id="{CCA6E1C9-7679-56FD-816C-3859C8BB2719}"/>
              </a:ext>
            </a:extLst>
          </p:cNvPr>
          <p:cNvGraphicFramePr>
            <a:graphicFrameLocks noChangeAspect="1"/>
          </p:cNvGraphicFramePr>
          <p:nvPr>
            <p:extLst>
              <p:ext uri="{D42A27DB-BD31-4B8C-83A1-F6EECF244321}">
                <p14:modId xmlns:p14="http://schemas.microsoft.com/office/powerpoint/2010/main" val="2992118004"/>
              </p:ext>
            </p:extLst>
          </p:nvPr>
        </p:nvGraphicFramePr>
        <p:xfrm>
          <a:off x="4668838" y="2522539"/>
          <a:ext cx="3344862" cy="2560637"/>
        </p:xfrm>
        <a:graphic>
          <a:graphicData uri="http://schemas.openxmlformats.org/presentationml/2006/ole">
            <mc:AlternateContent xmlns:mc="http://schemas.openxmlformats.org/markup-compatibility/2006">
              <mc:Choice xmlns:v="urn:schemas-microsoft-com:vml" Requires="v">
                <p:oleObj name="Graph" r:id="rId3" imgW="9802345" imgH="7502491" progId="Origin95.Graph">
                  <p:embed/>
                </p:oleObj>
              </mc:Choice>
              <mc:Fallback>
                <p:oleObj name="Graph" r:id="rId3" imgW="9802345" imgH="7502491" progId="Origin95.Graph">
                  <p:embed/>
                  <p:pic>
                    <p:nvPicPr>
                      <p:cNvPr id="4" name="Object 3" descr="Project Path: &#10;PE Folder: /UNTITLED/Folder1/&#10;Short Name: Graph3">
                        <a:extLst>
                          <a:ext uri="{FF2B5EF4-FFF2-40B4-BE49-F238E27FC236}">
                            <a16:creationId xmlns:a16="http://schemas.microsoft.com/office/drawing/2014/main" id="{CCA6E1C9-7679-56FD-816C-3859C8BB2719}"/>
                          </a:ext>
                        </a:extLst>
                      </p:cNvPr>
                      <p:cNvPicPr/>
                      <p:nvPr/>
                    </p:nvPicPr>
                    <p:blipFill>
                      <a:blip r:embed="rId4"/>
                      <a:stretch>
                        <a:fillRect/>
                      </a:stretch>
                    </p:blipFill>
                    <p:spPr>
                      <a:xfrm>
                        <a:off x="4668838" y="2522539"/>
                        <a:ext cx="3344862" cy="2560637"/>
                      </a:xfrm>
                      <a:prstGeom prst="rect">
                        <a:avLst/>
                      </a:prstGeom>
                    </p:spPr>
                  </p:pic>
                </p:oleObj>
              </mc:Fallback>
            </mc:AlternateContent>
          </a:graphicData>
        </a:graphic>
      </p:graphicFrame>
      <p:graphicFrame>
        <p:nvGraphicFramePr>
          <p:cNvPr id="5" name="Object 4" descr="Project Path: &#10;PE Folder: /UNTITLED/Folder1/&#10;Short Name: Graph4">
            <a:extLst>
              <a:ext uri="{FF2B5EF4-FFF2-40B4-BE49-F238E27FC236}">
                <a16:creationId xmlns:a16="http://schemas.microsoft.com/office/drawing/2014/main" id="{8B65264F-C723-BFC3-452E-9332B363702F}"/>
              </a:ext>
            </a:extLst>
          </p:cNvPr>
          <p:cNvGraphicFramePr>
            <a:graphicFrameLocks noChangeAspect="1"/>
          </p:cNvGraphicFramePr>
          <p:nvPr>
            <p:extLst>
              <p:ext uri="{D42A27DB-BD31-4B8C-83A1-F6EECF244321}">
                <p14:modId xmlns:p14="http://schemas.microsoft.com/office/powerpoint/2010/main" val="2026436741"/>
              </p:ext>
            </p:extLst>
          </p:nvPr>
        </p:nvGraphicFramePr>
        <p:xfrm>
          <a:off x="6958243" y="2523160"/>
          <a:ext cx="3344671" cy="2560073"/>
        </p:xfrm>
        <a:graphic>
          <a:graphicData uri="http://schemas.openxmlformats.org/presentationml/2006/ole">
            <mc:AlternateContent xmlns:mc="http://schemas.openxmlformats.org/markup-compatibility/2006">
              <mc:Choice xmlns:v="urn:schemas-microsoft-com:vml" Requires="v">
                <p:oleObj name="Graph" r:id="rId5" imgW="9802345" imgH="7502491" progId="Origin95.Graph">
                  <p:embed/>
                </p:oleObj>
              </mc:Choice>
              <mc:Fallback>
                <p:oleObj name="Graph" r:id="rId5" imgW="9802345" imgH="7502491" progId="Origin95.Graph">
                  <p:embed/>
                  <p:pic>
                    <p:nvPicPr>
                      <p:cNvPr id="5" name="Object 4" descr="Project Path: &#10;PE Folder: /UNTITLED/Folder1/&#10;Short Name: Graph4">
                        <a:extLst>
                          <a:ext uri="{FF2B5EF4-FFF2-40B4-BE49-F238E27FC236}">
                            <a16:creationId xmlns:a16="http://schemas.microsoft.com/office/drawing/2014/main" id="{8B65264F-C723-BFC3-452E-9332B363702F}"/>
                          </a:ext>
                        </a:extLst>
                      </p:cNvPr>
                      <p:cNvPicPr/>
                      <p:nvPr/>
                    </p:nvPicPr>
                    <p:blipFill>
                      <a:blip r:embed="rId6"/>
                      <a:stretch>
                        <a:fillRect/>
                      </a:stretch>
                    </p:blipFill>
                    <p:spPr>
                      <a:xfrm>
                        <a:off x="6958243" y="2523160"/>
                        <a:ext cx="3344671" cy="2560073"/>
                      </a:xfrm>
                      <a:prstGeom prst="rect">
                        <a:avLst/>
                      </a:prstGeom>
                    </p:spPr>
                  </p:pic>
                </p:oleObj>
              </mc:Fallback>
            </mc:AlternateContent>
          </a:graphicData>
        </a:graphic>
      </p:graphicFrame>
      <p:graphicFrame>
        <p:nvGraphicFramePr>
          <p:cNvPr id="31" name="Object 30" descr="Project Path: &#10;PE Folder: /UNTITLED/Folder1/&#10;Short Name: Graph5">
            <a:extLst>
              <a:ext uri="{FF2B5EF4-FFF2-40B4-BE49-F238E27FC236}">
                <a16:creationId xmlns:a16="http://schemas.microsoft.com/office/drawing/2014/main" id="{9C4DD9EB-FED0-164E-2E87-8A184FFBAE3E}"/>
              </a:ext>
            </a:extLst>
          </p:cNvPr>
          <p:cNvGraphicFramePr>
            <a:graphicFrameLocks noChangeAspect="1"/>
          </p:cNvGraphicFramePr>
          <p:nvPr>
            <p:extLst>
              <p:ext uri="{D42A27DB-BD31-4B8C-83A1-F6EECF244321}">
                <p14:modId xmlns:p14="http://schemas.microsoft.com/office/powerpoint/2010/main" val="3663192473"/>
              </p:ext>
            </p:extLst>
          </p:nvPr>
        </p:nvGraphicFramePr>
        <p:xfrm>
          <a:off x="9247188" y="2524125"/>
          <a:ext cx="3343275" cy="2559050"/>
        </p:xfrm>
        <a:graphic>
          <a:graphicData uri="http://schemas.openxmlformats.org/presentationml/2006/ole">
            <mc:AlternateContent xmlns:mc="http://schemas.openxmlformats.org/markup-compatibility/2006">
              <mc:Choice xmlns:v="urn:schemas-microsoft-com:vml" Requires="v">
                <p:oleObj name="Graph" r:id="rId7" imgW="9802345" imgH="7502491" progId="Origin95.Graph">
                  <p:embed/>
                </p:oleObj>
              </mc:Choice>
              <mc:Fallback>
                <p:oleObj name="Graph" r:id="rId7" imgW="9802345" imgH="7502491" progId="Origin95.Graph">
                  <p:embed/>
                  <p:pic>
                    <p:nvPicPr>
                      <p:cNvPr id="31" name="Object 30" descr="Project Path: &#10;PE Folder: /UNTITLED/Folder1/&#10;Short Name: Graph5">
                        <a:extLst>
                          <a:ext uri="{FF2B5EF4-FFF2-40B4-BE49-F238E27FC236}">
                            <a16:creationId xmlns:a16="http://schemas.microsoft.com/office/drawing/2014/main" id="{9C4DD9EB-FED0-164E-2E87-8A184FFBAE3E}"/>
                          </a:ext>
                        </a:extLst>
                      </p:cNvPr>
                      <p:cNvPicPr/>
                      <p:nvPr/>
                    </p:nvPicPr>
                    <p:blipFill>
                      <a:blip r:embed="rId8"/>
                      <a:stretch>
                        <a:fillRect/>
                      </a:stretch>
                    </p:blipFill>
                    <p:spPr>
                      <a:xfrm>
                        <a:off x="9247188" y="2524125"/>
                        <a:ext cx="3343275" cy="2559050"/>
                      </a:xfrm>
                      <a:prstGeom prst="rect">
                        <a:avLst/>
                      </a:prstGeom>
                    </p:spPr>
                  </p:pic>
                </p:oleObj>
              </mc:Fallback>
            </mc:AlternateContent>
          </a:graphicData>
        </a:graphic>
      </p:graphicFrame>
      <p:graphicFrame>
        <p:nvGraphicFramePr>
          <p:cNvPr id="32" name="Object 31" descr="Project Path: &#10;PE Folder: /UNTITLED/Folder1/&#10;Short Name: Graph6">
            <a:extLst>
              <a:ext uri="{FF2B5EF4-FFF2-40B4-BE49-F238E27FC236}">
                <a16:creationId xmlns:a16="http://schemas.microsoft.com/office/drawing/2014/main" id="{16238F7E-83D9-CCBD-18C2-FFB9C874722D}"/>
              </a:ext>
            </a:extLst>
          </p:cNvPr>
          <p:cNvGraphicFramePr>
            <a:graphicFrameLocks noChangeAspect="1"/>
          </p:cNvGraphicFramePr>
          <p:nvPr>
            <p:extLst>
              <p:ext uri="{D42A27DB-BD31-4B8C-83A1-F6EECF244321}">
                <p14:modId xmlns:p14="http://schemas.microsoft.com/office/powerpoint/2010/main" val="3672408814"/>
              </p:ext>
            </p:extLst>
          </p:nvPr>
        </p:nvGraphicFramePr>
        <p:xfrm>
          <a:off x="2381250" y="2522538"/>
          <a:ext cx="3344863" cy="2560637"/>
        </p:xfrm>
        <a:graphic>
          <a:graphicData uri="http://schemas.openxmlformats.org/presentationml/2006/ole">
            <mc:AlternateContent xmlns:mc="http://schemas.openxmlformats.org/markup-compatibility/2006">
              <mc:Choice xmlns:v="urn:schemas-microsoft-com:vml" Requires="v">
                <p:oleObj name="Graph" r:id="rId9" imgW="9802345" imgH="7502491" progId="Origin95.Graph">
                  <p:embed/>
                </p:oleObj>
              </mc:Choice>
              <mc:Fallback>
                <p:oleObj name="Graph" r:id="rId9" imgW="9802345" imgH="7502491" progId="Origin95.Graph">
                  <p:embed/>
                  <p:pic>
                    <p:nvPicPr>
                      <p:cNvPr id="32" name="Object 31" descr="Project Path: &#10;PE Folder: /UNTITLED/Folder1/&#10;Short Name: Graph6">
                        <a:extLst>
                          <a:ext uri="{FF2B5EF4-FFF2-40B4-BE49-F238E27FC236}">
                            <a16:creationId xmlns:a16="http://schemas.microsoft.com/office/drawing/2014/main" id="{16238F7E-83D9-CCBD-18C2-FFB9C874722D}"/>
                          </a:ext>
                        </a:extLst>
                      </p:cNvPr>
                      <p:cNvPicPr/>
                      <p:nvPr/>
                    </p:nvPicPr>
                    <p:blipFill>
                      <a:blip r:embed="rId10"/>
                      <a:stretch>
                        <a:fillRect/>
                      </a:stretch>
                    </p:blipFill>
                    <p:spPr>
                      <a:xfrm>
                        <a:off x="2381250" y="2522538"/>
                        <a:ext cx="3344863" cy="2560637"/>
                      </a:xfrm>
                      <a:prstGeom prst="rect">
                        <a:avLst/>
                      </a:prstGeom>
                    </p:spPr>
                  </p:pic>
                </p:oleObj>
              </mc:Fallback>
            </mc:AlternateContent>
          </a:graphicData>
        </a:graphic>
      </p:graphicFrame>
      <p:cxnSp>
        <p:nvCxnSpPr>
          <p:cNvPr id="33" name="Straight Connector 32">
            <a:extLst>
              <a:ext uri="{FF2B5EF4-FFF2-40B4-BE49-F238E27FC236}">
                <a16:creationId xmlns:a16="http://schemas.microsoft.com/office/drawing/2014/main" id="{61707221-3E4C-C2D4-3A33-AC5711792CB8}"/>
              </a:ext>
            </a:extLst>
          </p:cNvPr>
          <p:cNvCxnSpPr/>
          <p:nvPr/>
        </p:nvCxnSpPr>
        <p:spPr>
          <a:xfrm>
            <a:off x="5272907" y="2762318"/>
            <a:ext cx="0" cy="1809118"/>
          </a:xfrm>
          <a:prstGeom prst="line">
            <a:avLst/>
          </a:prstGeom>
          <a:ln w="15875">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A43DA97-7C6F-6676-78E7-B03C35807229}"/>
              </a:ext>
            </a:extLst>
          </p:cNvPr>
          <p:cNvCxnSpPr/>
          <p:nvPr/>
        </p:nvCxnSpPr>
        <p:spPr>
          <a:xfrm>
            <a:off x="7545584" y="2762318"/>
            <a:ext cx="0" cy="1809118"/>
          </a:xfrm>
          <a:prstGeom prst="line">
            <a:avLst/>
          </a:prstGeom>
          <a:ln w="15875">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3BC899D6-BEA6-099A-06F1-D12C854BE6F3}"/>
              </a:ext>
            </a:extLst>
          </p:cNvPr>
          <p:cNvCxnSpPr>
            <a:cxnSpLocks/>
          </p:cNvCxnSpPr>
          <p:nvPr/>
        </p:nvCxnSpPr>
        <p:spPr>
          <a:xfrm>
            <a:off x="9810750" y="2762318"/>
            <a:ext cx="1625" cy="1809118"/>
          </a:xfrm>
          <a:prstGeom prst="line">
            <a:avLst/>
          </a:prstGeom>
          <a:ln w="15875">
            <a:solidFill>
              <a:schemeClr val="tx1"/>
            </a:solidFill>
            <a:prstDash val="solid"/>
          </a:ln>
        </p:spPr>
        <p:style>
          <a:lnRef idx="2">
            <a:schemeClr val="accent1"/>
          </a:lnRef>
          <a:fillRef idx="0">
            <a:schemeClr val="accent1"/>
          </a:fillRef>
          <a:effectRef idx="1">
            <a:schemeClr val="accent1"/>
          </a:effectRef>
          <a:fontRef idx="minor">
            <a:schemeClr val="tx1"/>
          </a:fontRef>
        </p:style>
      </p:cxnSp>
      <p:graphicFrame>
        <p:nvGraphicFramePr>
          <p:cNvPr id="36" name="Object 35" descr="Project Path: &#10;PE Folder: /UNTITLED/Folder1/&#10;Short Name: Graph3">
            <a:extLst>
              <a:ext uri="{FF2B5EF4-FFF2-40B4-BE49-F238E27FC236}">
                <a16:creationId xmlns:a16="http://schemas.microsoft.com/office/drawing/2014/main" id="{F6D3DF8D-3B91-ED03-12C1-A938BFC1F884}"/>
              </a:ext>
            </a:extLst>
          </p:cNvPr>
          <p:cNvGraphicFramePr>
            <a:graphicFrameLocks noChangeAspect="1"/>
          </p:cNvGraphicFramePr>
          <p:nvPr>
            <p:extLst>
              <p:ext uri="{D42A27DB-BD31-4B8C-83A1-F6EECF244321}">
                <p14:modId xmlns:p14="http://schemas.microsoft.com/office/powerpoint/2010/main" val="2148952722"/>
              </p:ext>
            </p:extLst>
          </p:nvPr>
        </p:nvGraphicFramePr>
        <p:xfrm>
          <a:off x="4675435" y="5373347"/>
          <a:ext cx="3345603" cy="2560320"/>
        </p:xfrm>
        <a:graphic>
          <a:graphicData uri="http://schemas.openxmlformats.org/presentationml/2006/ole">
            <mc:AlternateContent xmlns:mc="http://schemas.openxmlformats.org/markup-compatibility/2006">
              <mc:Choice xmlns:v="urn:schemas-microsoft-com:vml" Requires="v">
                <p:oleObj name="Graph" r:id="rId11" imgW="9802345" imgH="7502491" progId="Origin95.Graph">
                  <p:embed/>
                </p:oleObj>
              </mc:Choice>
              <mc:Fallback>
                <p:oleObj name="Graph" r:id="rId11" imgW="9802345" imgH="7502491" progId="Origin95.Graph">
                  <p:embed/>
                  <p:pic>
                    <p:nvPicPr>
                      <p:cNvPr id="36" name="Object 35" descr="Project Path: &#10;PE Folder: /UNTITLED/Folder1/&#10;Short Name: Graph3">
                        <a:extLst>
                          <a:ext uri="{FF2B5EF4-FFF2-40B4-BE49-F238E27FC236}">
                            <a16:creationId xmlns:a16="http://schemas.microsoft.com/office/drawing/2014/main" id="{F6D3DF8D-3B91-ED03-12C1-A938BFC1F884}"/>
                          </a:ext>
                        </a:extLst>
                      </p:cNvPr>
                      <p:cNvPicPr/>
                      <p:nvPr/>
                    </p:nvPicPr>
                    <p:blipFill>
                      <a:blip r:embed="rId12"/>
                      <a:stretch>
                        <a:fillRect/>
                      </a:stretch>
                    </p:blipFill>
                    <p:spPr>
                      <a:xfrm>
                        <a:off x="4675435" y="5373347"/>
                        <a:ext cx="3345603" cy="2560320"/>
                      </a:xfrm>
                      <a:prstGeom prst="rect">
                        <a:avLst/>
                      </a:prstGeom>
                    </p:spPr>
                  </p:pic>
                </p:oleObj>
              </mc:Fallback>
            </mc:AlternateContent>
          </a:graphicData>
        </a:graphic>
      </p:graphicFrame>
      <p:graphicFrame>
        <p:nvGraphicFramePr>
          <p:cNvPr id="37" name="Object 36" descr="Project Path: &#10;PE Folder: /UNTITLED/Folder1/&#10;Short Name: Graph4">
            <a:extLst>
              <a:ext uri="{FF2B5EF4-FFF2-40B4-BE49-F238E27FC236}">
                <a16:creationId xmlns:a16="http://schemas.microsoft.com/office/drawing/2014/main" id="{D9C42E1B-52B4-F11D-83BE-28AE47BBD488}"/>
              </a:ext>
            </a:extLst>
          </p:cNvPr>
          <p:cNvGraphicFramePr>
            <a:graphicFrameLocks noChangeAspect="1"/>
          </p:cNvGraphicFramePr>
          <p:nvPr>
            <p:extLst>
              <p:ext uri="{D42A27DB-BD31-4B8C-83A1-F6EECF244321}">
                <p14:modId xmlns:p14="http://schemas.microsoft.com/office/powerpoint/2010/main" val="3772637967"/>
              </p:ext>
            </p:extLst>
          </p:nvPr>
        </p:nvGraphicFramePr>
        <p:xfrm>
          <a:off x="6964610" y="5373347"/>
          <a:ext cx="3345603" cy="2560320"/>
        </p:xfrm>
        <a:graphic>
          <a:graphicData uri="http://schemas.openxmlformats.org/presentationml/2006/ole">
            <mc:AlternateContent xmlns:mc="http://schemas.openxmlformats.org/markup-compatibility/2006">
              <mc:Choice xmlns:v="urn:schemas-microsoft-com:vml" Requires="v">
                <p:oleObj name="Graph" r:id="rId13" imgW="9802345" imgH="7502491" progId="Origin95.Graph">
                  <p:embed/>
                </p:oleObj>
              </mc:Choice>
              <mc:Fallback>
                <p:oleObj name="Graph" r:id="rId13" imgW="9802345" imgH="7502491" progId="Origin95.Graph">
                  <p:embed/>
                  <p:pic>
                    <p:nvPicPr>
                      <p:cNvPr id="37" name="Object 36" descr="Project Path: &#10;PE Folder: /UNTITLED/Folder1/&#10;Short Name: Graph4">
                        <a:extLst>
                          <a:ext uri="{FF2B5EF4-FFF2-40B4-BE49-F238E27FC236}">
                            <a16:creationId xmlns:a16="http://schemas.microsoft.com/office/drawing/2014/main" id="{D9C42E1B-52B4-F11D-83BE-28AE47BBD488}"/>
                          </a:ext>
                        </a:extLst>
                      </p:cNvPr>
                      <p:cNvPicPr/>
                      <p:nvPr/>
                    </p:nvPicPr>
                    <p:blipFill>
                      <a:blip r:embed="rId14"/>
                      <a:stretch>
                        <a:fillRect/>
                      </a:stretch>
                    </p:blipFill>
                    <p:spPr>
                      <a:xfrm>
                        <a:off x="6964610" y="5373347"/>
                        <a:ext cx="3345603" cy="2560320"/>
                      </a:xfrm>
                      <a:prstGeom prst="rect">
                        <a:avLst/>
                      </a:prstGeom>
                    </p:spPr>
                  </p:pic>
                </p:oleObj>
              </mc:Fallback>
            </mc:AlternateContent>
          </a:graphicData>
        </a:graphic>
      </p:graphicFrame>
      <p:graphicFrame>
        <p:nvGraphicFramePr>
          <p:cNvPr id="38" name="Object 37" descr="Project Path: &#10;PE Folder: /UNTITLED/Folder1/&#10;Short Name: Graph5">
            <a:extLst>
              <a:ext uri="{FF2B5EF4-FFF2-40B4-BE49-F238E27FC236}">
                <a16:creationId xmlns:a16="http://schemas.microsoft.com/office/drawing/2014/main" id="{3822BABD-44B1-0F9F-A5F3-BD4F532F36A3}"/>
              </a:ext>
            </a:extLst>
          </p:cNvPr>
          <p:cNvGraphicFramePr>
            <a:graphicFrameLocks noChangeAspect="1"/>
          </p:cNvGraphicFramePr>
          <p:nvPr>
            <p:extLst>
              <p:ext uri="{D42A27DB-BD31-4B8C-83A1-F6EECF244321}">
                <p14:modId xmlns:p14="http://schemas.microsoft.com/office/powerpoint/2010/main" val="2718677624"/>
              </p:ext>
            </p:extLst>
          </p:nvPr>
        </p:nvGraphicFramePr>
        <p:xfrm>
          <a:off x="9253786" y="5373347"/>
          <a:ext cx="3344121" cy="2560320"/>
        </p:xfrm>
        <a:graphic>
          <a:graphicData uri="http://schemas.openxmlformats.org/presentationml/2006/ole">
            <mc:AlternateContent xmlns:mc="http://schemas.openxmlformats.org/markup-compatibility/2006">
              <mc:Choice xmlns:v="urn:schemas-microsoft-com:vml" Requires="v">
                <p:oleObj name="Graph" r:id="rId15" imgW="9802345" imgH="7502491" progId="Origin95.Graph">
                  <p:embed/>
                </p:oleObj>
              </mc:Choice>
              <mc:Fallback>
                <p:oleObj name="Graph" r:id="rId15" imgW="9802345" imgH="7502491" progId="Origin95.Graph">
                  <p:embed/>
                  <p:pic>
                    <p:nvPicPr>
                      <p:cNvPr id="38" name="Object 37" descr="Project Path: &#10;PE Folder: /UNTITLED/Folder1/&#10;Short Name: Graph5">
                        <a:extLst>
                          <a:ext uri="{FF2B5EF4-FFF2-40B4-BE49-F238E27FC236}">
                            <a16:creationId xmlns:a16="http://schemas.microsoft.com/office/drawing/2014/main" id="{3822BABD-44B1-0F9F-A5F3-BD4F532F36A3}"/>
                          </a:ext>
                        </a:extLst>
                      </p:cNvPr>
                      <p:cNvPicPr/>
                      <p:nvPr/>
                    </p:nvPicPr>
                    <p:blipFill>
                      <a:blip r:embed="rId16"/>
                      <a:stretch>
                        <a:fillRect/>
                      </a:stretch>
                    </p:blipFill>
                    <p:spPr>
                      <a:xfrm>
                        <a:off x="9253786" y="5373347"/>
                        <a:ext cx="3344121" cy="2560320"/>
                      </a:xfrm>
                      <a:prstGeom prst="rect">
                        <a:avLst/>
                      </a:prstGeom>
                    </p:spPr>
                  </p:pic>
                </p:oleObj>
              </mc:Fallback>
            </mc:AlternateContent>
          </a:graphicData>
        </a:graphic>
      </p:graphicFrame>
      <p:graphicFrame>
        <p:nvGraphicFramePr>
          <p:cNvPr id="39" name="Object 38" descr="Project Path: &#10;PE Folder: /UNTITLED/Folder1/&#10;Short Name: Graph6">
            <a:extLst>
              <a:ext uri="{FF2B5EF4-FFF2-40B4-BE49-F238E27FC236}">
                <a16:creationId xmlns:a16="http://schemas.microsoft.com/office/drawing/2014/main" id="{2BF54841-57BA-2647-E0A9-73FF19A5B10D}"/>
              </a:ext>
            </a:extLst>
          </p:cNvPr>
          <p:cNvGraphicFramePr>
            <a:graphicFrameLocks noChangeAspect="1"/>
          </p:cNvGraphicFramePr>
          <p:nvPr>
            <p:extLst>
              <p:ext uri="{D42A27DB-BD31-4B8C-83A1-F6EECF244321}">
                <p14:modId xmlns:p14="http://schemas.microsoft.com/office/powerpoint/2010/main" val="4080308012"/>
              </p:ext>
            </p:extLst>
          </p:nvPr>
        </p:nvGraphicFramePr>
        <p:xfrm>
          <a:off x="2387742" y="5373347"/>
          <a:ext cx="3344121" cy="2560320"/>
        </p:xfrm>
        <a:graphic>
          <a:graphicData uri="http://schemas.openxmlformats.org/presentationml/2006/ole">
            <mc:AlternateContent xmlns:mc="http://schemas.openxmlformats.org/markup-compatibility/2006">
              <mc:Choice xmlns:v="urn:schemas-microsoft-com:vml" Requires="v">
                <p:oleObj name="Graph" r:id="rId17" imgW="9802345" imgH="7502491" progId="Origin95.Graph">
                  <p:embed/>
                </p:oleObj>
              </mc:Choice>
              <mc:Fallback>
                <p:oleObj name="Graph" r:id="rId17" imgW="9802345" imgH="7502491" progId="Origin95.Graph">
                  <p:embed/>
                  <p:pic>
                    <p:nvPicPr>
                      <p:cNvPr id="39" name="Object 38" descr="Project Path: &#10;PE Folder: /UNTITLED/Folder1/&#10;Short Name: Graph6">
                        <a:extLst>
                          <a:ext uri="{FF2B5EF4-FFF2-40B4-BE49-F238E27FC236}">
                            <a16:creationId xmlns:a16="http://schemas.microsoft.com/office/drawing/2014/main" id="{2BF54841-57BA-2647-E0A9-73FF19A5B10D}"/>
                          </a:ext>
                        </a:extLst>
                      </p:cNvPr>
                      <p:cNvPicPr/>
                      <p:nvPr/>
                    </p:nvPicPr>
                    <p:blipFill>
                      <a:blip r:embed="rId18"/>
                      <a:stretch>
                        <a:fillRect/>
                      </a:stretch>
                    </p:blipFill>
                    <p:spPr>
                      <a:xfrm>
                        <a:off x="2387742" y="5373347"/>
                        <a:ext cx="3344121" cy="2560320"/>
                      </a:xfrm>
                      <a:prstGeom prst="rect">
                        <a:avLst/>
                      </a:prstGeom>
                    </p:spPr>
                  </p:pic>
                </p:oleObj>
              </mc:Fallback>
            </mc:AlternateContent>
          </a:graphicData>
        </a:graphic>
      </p:graphicFrame>
      <p:cxnSp>
        <p:nvCxnSpPr>
          <p:cNvPr id="40" name="Straight Connector 39">
            <a:extLst>
              <a:ext uri="{FF2B5EF4-FFF2-40B4-BE49-F238E27FC236}">
                <a16:creationId xmlns:a16="http://schemas.microsoft.com/office/drawing/2014/main" id="{34562F57-2BD1-47AC-D018-BCF5158CDE52}"/>
              </a:ext>
            </a:extLst>
          </p:cNvPr>
          <p:cNvCxnSpPr/>
          <p:nvPr/>
        </p:nvCxnSpPr>
        <p:spPr>
          <a:xfrm>
            <a:off x="5279439" y="5612940"/>
            <a:ext cx="0" cy="1809293"/>
          </a:xfrm>
          <a:prstGeom prst="line">
            <a:avLst/>
          </a:prstGeom>
          <a:ln w="15875">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13D5012D-FA69-A3C1-78BC-915E7594FC13}"/>
              </a:ext>
            </a:extLst>
          </p:cNvPr>
          <p:cNvCxnSpPr/>
          <p:nvPr/>
        </p:nvCxnSpPr>
        <p:spPr>
          <a:xfrm>
            <a:off x="7552337" y="5612940"/>
            <a:ext cx="0" cy="1809293"/>
          </a:xfrm>
          <a:prstGeom prst="line">
            <a:avLst/>
          </a:prstGeom>
          <a:ln w="15875">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1292B68-3BC8-F6B5-334E-0D1426061427}"/>
              </a:ext>
            </a:extLst>
          </p:cNvPr>
          <p:cNvCxnSpPr>
            <a:cxnSpLocks/>
          </p:cNvCxnSpPr>
          <p:nvPr/>
        </p:nvCxnSpPr>
        <p:spPr>
          <a:xfrm>
            <a:off x="9810750" y="5612940"/>
            <a:ext cx="8598" cy="1809293"/>
          </a:xfrm>
          <a:prstGeom prst="line">
            <a:avLst/>
          </a:prstGeom>
          <a:ln w="15875">
            <a:solidFill>
              <a:schemeClr val="tx1"/>
            </a:solidFill>
            <a:prstDash val="solid"/>
          </a:ln>
        </p:spPr>
        <p:style>
          <a:lnRef idx="2">
            <a:schemeClr val="accent1"/>
          </a:lnRef>
          <a:fillRef idx="0">
            <a:schemeClr val="accent1"/>
          </a:fillRef>
          <a:effectRef idx="1">
            <a:schemeClr val="accent1"/>
          </a:effectRef>
          <a:fontRef idx="minor">
            <a:schemeClr val="tx1"/>
          </a:fontRef>
        </p:style>
      </p:cxnSp>
      <p:pic>
        <p:nvPicPr>
          <p:cNvPr id="49" name="Picture 48" descr="A screenshot of a video game&#10;&#10;Description automatically generated">
            <a:extLst>
              <a:ext uri="{FF2B5EF4-FFF2-40B4-BE49-F238E27FC236}">
                <a16:creationId xmlns:a16="http://schemas.microsoft.com/office/drawing/2014/main" id="{E3BA99E0-86C6-E735-5EE3-9437BA172906}"/>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49551" t="37604" r="22240" b="30304"/>
          <a:stretch/>
        </p:blipFill>
        <p:spPr>
          <a:xfrm>
            <a:off x="-172709" y="5597378"/>
            <a:ext cx="2460155" cy="1959099"/>
          </a:xfrm>
          <a:prstGeom prst="rect">
            <a:avLst/>
          </a:prstGeom>
        </p:spPr>
      </p:pic>
      <p:pic>
        <p:nvPicPr>
          <p:cNvPr id="50" name="Picture 49" descr="A screenshot of a video game&#10;&#10;Description automatically generated">
            <a:extLst>
              <a:ext uri="{FF2B5EF4-FFF2-40B4-BE49-F238E27FC236}">
                <a16:creationId xmlns:a16="http://schemas.microsoft.com/office/drawing/2014/main" id="{5492C636-A85D-0B39-0954-A4CCAA48B263}"/>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1227" t="37604" r="70676" b="30304"/>
          <a:stretch/>
        </p:blipFill>
        <p:spPr>
          <a:xfrm>
            <a:off x="-229429" y="2811439"/>
            <a:ext cx="2617108" cy="1924353"/>
          </a:xfrm>
          <a:prstGeom prst="rect">
            <a:avLst/>
          </a:prstGeom>
        </p:spPr>
      </p:pic>
      <p:pic>
        <p:nvPicPr>
          <p:cNvPr id="52" name="Picture 51">
            <a:extLst>
              <a:ext uri="{FF2B5EF4-FFF2-40B4-BE49-F238E27FC236}">
                <a16:creationId xmlns:a16="http://schemas.microsoft.com/office/drawing/2014/main" id="{D2095F5C-61F5-ADE3-B447-C7676AE450CB}"/>
              </a:ext>
            </a:extLst>
          </p:cNvPr>
          <p:cNvPicPr>
            <a:picLocks noChangeAspect="1"/>
          </p:cNvPicPr>
          <p:nvPr/>
        </p:nvPicPr>
        <p:blipFill>
          <a:blip r:embed="rId20"/>
          <a:stretch>
            <a:fillRect/>
          </a:stretch>
        </p:blipFill>
        <p:spPr>
          <a:xfrm>
            <a:off x="1109940" y="5779686"/>
            <a:ext cx="1276576" cy="1087454"/>
          </a:xfrm>
          <a:prstGeom prst="rect">
            <a:avLst/>
          </a:prstGeom>
        </p:spPr>
      </p:pic>
      <p:pic>
        <p:nvPicPr>
          <p:cNvPr id="53" name="Picture 2" descr="Pflegekraft, die eine Blutgasanalyse am ABL90 FLEX PLUS von Radiometer durchführt">
            <a:extLst>
              <a:ext uri="{FF2B5EF4-FFF2-40B4-BE49-F238E27FC236}">
                <a16:creationId xmlns:a16="http://schemas.microsoft.com/office/drawing/2014/main" id="{2B06A2A4-90D5-931A-1FAB-B65645704DA8}"/>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61967" t="7550" r="171" b="9176"/>
          <a:stretch/>
        </p:blipFill>
        <p:spPr bwMode="auto">
          <a:xfrm>
            <a:off x="1271872" y="3597658"/>
            <a:ext cx="852962" cy="1053679"/>
          </a:xfrm>
          <a:prstGeom prst="rect">
            <a:avLst/>
          </a:prstGeom>
          <a:ln>
            <a:noFill/>
          </a:ln>
          <a:effectLst>
            <a:outerShdw blurRad="190500" algn="tl" rotWithShape="0">
              <a:srgbClr val="000000">
                <a:alpha val="70000"/>
              </a:srgbClr>
            </a:outerShdw>
          </a:effectLst>
        </p:spPr>
      </p:pic>
      <p:sp>
        <p:nvSpPr>
          <p:cNvPr id="54" name="TextBox 53">
            <a:extLst>
              <a:ext uri="{FF2B5EF4-FFF2-40B4-BE49-F238E27FC236}">
                <a16:creationId xmlns:a16="http://schemas.microsoft.com/office/drawing/2014/main" id="{FFFFBE82-AAB2-0CD6-126D-839BF7472041}"/>
              </a:ext>
            </a:extLst>
          </p:cNvPr>
          <p:cNvSpPr txBox="1"/>
          <p:nvPr/>
        </p:nvSpPr>
        <p:spPr>
          <a:xfrm>
            <a:off x="-122687" y="2454480"/>
            <a:ext cx="829307"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d)</a:t>
            </a:r>
          </a:p>
        </p:txBody>
      </p:sp>
      <p:sp>
        <p:nvSpPr>
          <p:cNvPr id="56" name="TextBox 55">
            <a:extLst>
              <a:ext uri="{FF2B5EF4-FFF2-40B4-BE49-F238E27FC236}">
                <a16:creationId xmlns:a16="http://schemas.microsoft.com/office/drawing/2014/main" id="{0FB4746E-86F0-9E7F-22D2-BDE162CE305D}"/>
              </a:ext>
            </a:extLst>
          </p:cNvPr>
          <p:cNvSpPr txBox="1"/>
          <p:nvPr/>
        </p:nvSpPr>
        <p:spPr>
          <a:xfrm>
            <a:off x="-131765" y="5422524"/>
            <a:ext cx="829307"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e)</a:t>
            </a:r>
          </a:p>
        </p:txBody>
      </p:sp>
      <p:pic>
        <p:nvPicPr>
          <p:cNvPr id="48" name="Picture 47" descr="A computer on a table with equipment&#10;&#10;Description automatically generated">
            <a:extLst>
              <a:ext uri="{FF2B5EF4-FFF2-40B4-BE49-F238E27FC236}">
                <a16:creationId xmlns:a16="http://schemas.microsoft.com/office/drawing/2014/main" id="{DFD33D15-93A3-CC1A-B187-42AB2026F494}"/>
              </a:ext>
            </a:extLst>
          </p:cNvPr>
          <p:cNvPicPr>
            <a:picLocks noChangeAspect="1"/>
          </p:cNvPicPr>
          <p:nvPr/>
        </p:nvPicPr>
        <p:blipFill>
          <a:blip r:embed="rId22">
            <a:extLst>
              <a:ext uri="{BEBA8EAE-BF5A-486C-A8C5-ECC9F3942E4B}">
                <a14:imgProps xmlns:a14="http://schemas.microsoft.com/office/drawing/2010/main">
                  <a14:imgLayer r:embed="rId23">
                    <a14:imgEffect>
                      <a14:sharpenSoften amount="11000"/>
                    </a14:imgEffect>
                    <a14:imgEffect>
                      <a14:brightnessContrast bright="5000" contrast="5000"/>
                    </a14:imgEffect>
                  </a14:imgLayer>
                </a14:imgProps>
              </a:ext>
              <a:ext uri="{28A0092B-C50C-407E-A947-70E740481C1C}">
                <a14:useLocalDpi xmlns:a14="http://schemas.microsoft.com/office/drawing/2010/main" val="0"/>
              </a:ext>
            </a:extLst>
          </a:blip>
          <a:srcRect l="15558" t="-699" r="4442" b="22448"/>
          <a:stretch/>
        </p:blipFill>
        <p:spPr>
          <a:xfrm>
            <a:off x="-122687" y="-576925"/>
            <a:ext cx="4132154" cy="3031405"/>
          </a:xfrm>
          <a:prstGeom prst="rect">
            <a:avLst/>
          </a:prstGeom>
        </p:spPr>
      </p:pic>
      <p:grpSp>
        <p:nvGrpSpPr>
          <p:cNvPr id="51" name="Group 50">
            <a:extLst>
              <a:ext uri="{FF2B5EF4-FFF2-40B4-BE49-F238E27FC236}">
                <a16:creationId xmlns:a16="http://schemas.microsoft.com/office/drawing/2014/main" id="{00B33390-39F2-CD4C-D553-84E99987E100}"/>
              </a:ext>
            </a:extLst>
          </p:cNvPr>
          <p:cNvGrpSpPr>
            <a:grpSpLocks noChangeAspect="1"/>
          </p:cNvGrpSpPr>
          <p:nvPr/>
        </p:nvGrpSpPr>
        <p:grpSpPr>
          <a:xfrm>
            <a:off x="8686932" y="-540618"/>
            <a:ext cx="3504211" cy="2983121"/>
            <a:chOff x="3854195" y="2178447"/>
            <a:chExt cx="1233256" cy="1049866"/>
          </a:xfrm>
        </p:grpSpPr>
        <p:pic>
          <p:nvPicPr>
            <p:cNvPr id="57" name="Picture 56">
              <a:extLst>
                <a:ext uri="{FF2B5EF4-FFF2-40B4-BE49-F238E27FC236}">
                  <a16:creationId xmlns:a16="http://schemas.microsoft.com/office/drawing/2014/main" id="{4A51C574-1B61-4B64-25C8-4F55BAD13D93}"/>
                </a:ext>
              </a:extLst>
            </p:cNvPr>
            <p:cNvPicPr>
              <a:picLocks noChangeAspect="1"/>
            </p:cNvPicPr>
            <p:nvPr/>
          </p:nvPicPr>
          <p:blipFill rotWithShape="1">
            <a:blip r:embed="rId24" cstate="print">
              <a:extLst>
                <a:ext uri="{BEBA8EAE-BF5A-486C-A8C5-ECC9F3942E4B}">
                  <a14:imgProps xmlns:a14="http://schemas.microsoft.com/office/drawing/2010/main">
                    <a14:imgLayer r:embed="rId25">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rcRect l="9559" t="15025" r="10785" b="16845"/>
            <a:stretch/>
          </p:blipFill>
          <p:spPr>
            <a:xfrm>
              <a:off x="3861356" y="2178447"/>
              <a:ext cx="1226095" cy="1049866"/>
            </a:xfrm>
            <a:prstGeom prst="rect">
              <a:avLst/>
            </a:prstGeom>
          </p:spPr>
        </p:pic>
        <p:cxnSp>
          <p:nvCxnSpPr>
            <p:cNvPr id="58" name="Straight Connector 57">
              <a:extLst>
                <a:ext uri="{FF2B5EF4-FFF2-40B4-BE49-F238E27FC236}">
                  <a16:creationId xmlns:a16="http://schemas.microsoft.com/office/drawing/2014/main" id="{5FDB3423-89F7-036F-F5EE-02B3F5F74AFE}"/>
                </a:ext>
              </a:extLst>
            </p:cNvPr>
            <p:cNvCxnSpPr/>
            <p:nvPr/>
          </p:nvCxnSpPr>
          <p:spPr>
            <a:xfrm>
              <a:off x="3895608" y="3168545"/>
              <a:ext cx="209394"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E794EF3-F6F3-87F6-F2C3-F6F67B0E2A49}"/>
                </a:ext>
              </a:extLst>
            </p:cNvPr>
            <p:cNvSpPr txBox="1"/>
            <p:nvPr/>
          </p:nvSpPr>
          <p:spPr>
            <a:xfrm>
              <a:off x="3854195" y="3015970"/>
              <a:ext cx="374932" cy="162476"/>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1 cm</a:t>
              </a:r>
            </a:p>
          </p:txBody>
        </p:sp>
      </p:grpSp>
      <p:pic>
        <p:nvPicPr>
          <p:cNvPr id="60" name="Picture 59" descr="A black box with wires and wires&#10;&#10;Description automatically generated">
            <a:extLst>
              <a:ext uri="{FF2B5EF4-FFF2-40B4-BE49-F238E27FC236}">
                <a16:creationId xmlns:a16="http://schemas.microsoft.com/office/drawing/2014/main" id="{10EB3BD0-642A-6975-938B-BF0F4B74AAD7}"/>
              </a:ext>
            </a:extLst>
          </p:cNvPr>
          <p:cNvPicPr>
            <a:picLocks noChangeAspect="1"/>
          </p:cNvPicPr>
          <p:nvPr/>
        </p:nvPicPr>
        <p:blipFill rotWithShape="1">
          <a:blip r:embed="rId26"/>
          <a:srcRect l="17154" t="18899" r="13739" b="19992"/>
          <a:stretch/>
        </p:blipFill>
        <p:spPr>
          <a:xfrm rot="10800000">
            <a:off x="4053232" y="-518736"/>
            <a:ext cx="4572000" cy="2936678"/>
          </a:xfrm>
          <a:prstGeom prst="rect">
            <a:avLst/>
          </a:prstGeom>
          <a:ln w="34925">
            <a:noFill/>
          </a:ln>
        </p:spPr>
      </p:pic>
      <p:sp>
        <p:nvSpPr>
          <p:cNvPr id="61" name="TextBox 60">
            <a:extLst>
              <a:ext uri="{FF2B5EF4-FFF2-40B4-BE49-F238E27FC236}">
                <a16:creationId xmlns:a16="http://schemas.microsoft.com/office/drawing/2014/main" id="{9CC77383-1F4E-477D-022A-054B8C841CA4}"/>
              </a:ext>
            </a:extLst>
          </p:cNvPr>
          <p:cNvSpPr txBox="1"/>
          <p:nvPr/>
        </p:nvSpPr>
        <p:spPr>
          <a:xfrm>
            <a:off x="4047820" y="-571907"/>
            <a:ext cx="895329" cy="566235"/>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b)</a:t>
            </a:r>
          </a:p>
        </p:txBody>
      </p:sp>
      <p:sp>
        <p:nvSpPr>
          <p:cNvPr id="62" name="TextBox 61">
            <a:extLst>
              <a:ext uri="{FF2B5EF4-FFF2-40B4-BE49-F238E27FC236}">
                <a16:creationId xmlns:a16="http://schemas.microsoft.com/office/drawing/2014/main" id="{75C0BA7D-7B85-AE49-EF48-5DD526B3986B}"/>
              </a:ext>
            </a:extLst>
          </p:cNvPr>
          <p:cNvSpPr txBox="1"/>
          <p:nvPr/>
        </p:nvSpPr>
        <p:spPr>
          <a:xfrm>
            <a:off x="8682565" y="-571907"/>
            <a:ext cx="895329" cy="566235"/>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c)</a:t>
            </a:r>
          </a:p>
        </p:txBody>
      </p:sp>
      <p:sp>
        <p:nvSpPr>
          <p:cNvPr id="63" name="TextBox 62">
            <a:extLst>
              <a:ext uri="{FF2B5EF4-FFF2-40B4-BE49-F238E27FC236}">
                <a16:creationId xmlns:a16="http://schemas.microsoft.com/office/drawing/2014/main" id="{F349C54C-57E3-CF69-0420-13BE8489E3EF}"/>
              </a:ext>
            </a:extLst>
          </p:cNvPr>
          <p:cNvSpPr txBox="1"/>
          <p:nvPr/>
        </p:nvSpPr>
        <p:spPr>
          <a:xfrm>
            <a:off x="5124263" y="-218454"/>
            <a:ext cx="404154" cy="566235"/>
          </a:xfrm>
          <a:prstGeom prst="rect">
            <a:avLst/>
          </a:prstGeom>
          <a:noFill/>
        </p:spPr>
        <p:txBody>
          <a:bodyPr wrap="square" rtlCol="0">
            <a:spAutoFit/>
          </a:bodyPr>
          <a:lstStyle/>
          <a:p>
            <a:r>
              <a:rPr lang="en-US" sz="2800" dirty="0" err="1">
                <a:solidFill>
                  <a:schemeClr val="bg1"/>
                </a:solidFill>
                <a:latin typeface="Arial" panose="020B0604020202020204" pitchFamily="34" charset="0"/>
                <a:cs typeface="Arial" panose="020B0604020202020204" pitchFamily="34" charset="0"/>
              </a:rPr>
              <a:t>i</a:t>
            </a:r>
            <a:endParaRPr lang="en-US" sz="2800" dirty="0">
              <a:solidFill>
                <a:schemeClr val="bg1"/>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0CC650DD-6FCB-F23E-D27E-95F1B55332E6}"/>
              </a:ext>
            </a:extLst>
          </p:cNvPr>
          <p:cNvSpPr txBox="1"/>
          <p:nvPr/>
        </p:nvSpPr>
        <p:spPr>
          <a:xfrm>
            <a:off x="6778279" y="380308"/>
            <a:ext cx="404154" cy="566235"/>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ii</a:t>
            </a:r>
          </a:p>
        </p:txBody>
      </p:sp>
      <p:sp>
        <p:nvSpPr>
          <p:cNvPr id="65" name="TextBox 64">
            <a:extLst>
              <a:ext uri="{FF2B5EF4-FFF2-40B4-BE49-F238E27FC236}">
                <a16:creationId xmlns:a16="http://schemas.microsoft.com/office/drawing/2014/main" id="{113F76CF-021E-B703-BEFD-C0E1B2C2C404}"/>
              </a:ext>
            </a:extLst>
          </p:cNvPr>
          <p:cNvSpPr txBox="1"/>
          <p:nvPr/>
        </p:nvSpPr>
        <p:spPr>
          <a:xfrm>
            <a:off x="4482111" y="1239632"/>
            <a:ext cx="495657" cy="566235"/>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iii</a:t>
            </a:r>
          </a:p>
        </p:txBody>
      </p:sp>
      <p:sp>
        <p:nvSpPr>
          <p:cNvPr id="66" name="TextBox 65">
            <a:extLst>
              <a:ext uri="{FF2B5EF4-FFF2-40B4-BE49-F238E27FC236}">
                <a16:creationId xmlns:a16="http://schemas.microsoft.com/office/drawing/2014/main" id="{2AC9EE97-F497-6BC4-F42F-BABAA0D84B64}"/>
              </a:ext>
            </a:extLst>
          </p:cNvPr>
          <p:cNvSpPr txBox="1"/>
          <p:nvPr/>
        </p:nvSpPr>
        <p:spPr>
          <a:xfrm>
            <a:off x="6410351" y="1521502"/>
            <a:ext cx="495657" cy="566235"/>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iv</a:t>
            </a:r>
          </a:p>
        </p:txBody>
      </p:sp>
      <p:sp>
        <p:nvSpPr>
          <p:cNvPr id="67" name="TextBox 66">
            <a:extLst>
              <a:ext uri="{FF2B5EF4-FFF2-40B4-BE49-F238E27FC236}">
                <a16:creationId xmlns:a16="http://schemas.microsoft.com/office/drawing/2014/main" id="{3753D429-5487-ED26-7E10-0852183335DB}"/>
              </a:ext>
            </a:extLst>
          </p:cNvPr>
          <p:cNvSpPr txBox="1"/>
          <p:nvPr/>
        </p:nvSpPr>
        <p:spPr>
          <a:xfrm>
            <a:off x="5280588" y="1509679"/>
            <a:ext cx="495657" cy="566235"/>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v</a:t>
            </a:r>
          </a:p>
        </p:txBody>
      </p:sp>
      <p:sp>
        <p:nvSpPr>
          <p:cNvPr id="68" name="Rectangle 67">
            <a:extLst>
              <a:ext uri="{FF2B5EF4-FFF2-40B4-BE49-F238E27FC236}">
                <a16:creationId xmlns:a16="http://schemas.microsoft.com/office/drawing/2014/main" id="{30F7D58A-49C2-4826-2AB4-FA890A34B147}"/>
              </a:ext>
            </a:extLst>
          </p:cNvPr>
          <p:cNvSpPr/>
          <p:nvPr/>
        </p:nvSpPr>
        <p:spPr>
          <a:xfrm>
            <a:off x="-131764" y="-560450"/>
            <a:ext cx="575403" cy="5662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29B62B97-BFC9-6AC2-7289-C253F2C59F9A}"/>
              </a:ext>
            </a:extLst>
          </p:cNvPr>
          <p:cNvSpPr txBox="1"/>
          <p:nvPr/>
        </p:nvSpPr>
        <p:spPr>
          <a:xfrm>
            <a:off x="-122687" y="-571907"/>
            <a:ext cx="895329" cy="566235"/>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a:t>
            </a:r>
          </a:p>
        </p:txBody>
      </p:sp>
      <p:sp>
        <p:nvSpPr>
          <p:cNvPr id="70" name="Rectangle 69">
            <a:extLst>
              <a:ext uri="{FF2B5EF4-FFF2-40B4-BE49-F238E27FC236}">
                <a16:creationId xmlns:a16="http://schemas.microsoft.com/office/drawing/2014/main" id="{54C6790A-087E-A4D5-A45F-265147B2E795}"/>
              </a:ext>
            </a:extLst>
          </p:cNvPr>
          <p:cNvSpPr/>
          <p:nvPr/>
        </p:nvSpPr>
        <p:spPr>
          <a:xfrm>
            <a:off x="2014156" y="1329143"/>
            <a:ext cx="709192" cy="360783"/>
          </a:xfrm>
          <a:prstGeom prst="rect">
            <a:avLst/>
          </a:prstGeom>
          <a:noFill/>
          <a:ln w="41275">
            <a:solidFill>
              <a:srgbClr val="0000FF"/>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2" name="Rectangle 71">
            <a:extLst>
              <a:ext uri="{FF2B5EF4-FFF2-40B4-BE49-F238E27FC236}">
                <a16:creationId xmlns:a16="http://schemas.microsoft.com/office/drawing/2014/main" id="{EC295486-9406-B248-E746-5616CE283BAE}"/>
              </a:ext>
            </a:extLst>
          </p:cNvPr>
          <p:cNvSpPr/>
          <p:nvPr/>
        </p:nvSpPr>
        <p:spPr>
          <a:xfrm>
            <a:off x="2947525" y="1118018"/>
            <a:ext cx="884578" cy="3389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F0629AD3-685A-2B23-C8D9-23E2C167D189}"/>
              </a:ext>
            </a:extLst>
          </p:cNvPr>
          <p:cNvSpPr txBox="1"/>
          <p:nvPr/>
        </p:nvSpPr>
        <p:spPr>
          <a:xfrm>
            <a:off x="2917129" y="1087669"/>
            <a:ext cx="134143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Pumps</a:t>
            </a:r>
          </a:p>
        </p:txBody>
      </p:sp>
      <p:sp>
        <p:nvSpPr>
          <p:cNvPr id="74" name="Rectangle 73">
            <a:extLst>
              <a:ext uri="{FF2B5EF4-FFF2-40B4-BE49-F238E27FC236}">
                <a16:creationId xmlns:a16="http://schemas.microsoft.com/office/drawing/2014/main" id="{E386492C-C12A-97EC-581C-6BEA785189F8}"/>
              </a:ext>
            </a:extLst>
          </p:cNvPr>
          <p:cNvSpPr/>
          <p:nvPr/>
        </p:nvSpPr>
        <p:spPr>
          <a:xfrm>
            <a:off x="2713814" y="1748977"/>
            <a:ext cx="1118289" cy="545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454000A1-0516-EDBB-9769-A0F8F9F50071}"/>
              </a:ext>
            </a:extLst>
          </p:cNvPr>
          <p:cNvSpPr txBox="1"/>
          <p:nvPr/>
        </p:nvSpPr>
        <p:spPr>
          <a:xfrm>
            <a:off x="2509018" y="1708068"/>
            <a:ext cx="1545774" cy="646332"/>
          </a:xfrm>
          <a:prstGeom prst="rect">
            <a:avLst/>
          </a:prstGeom>
          <a:noFill/>
        </p:spPr>
        <p:txBody>
          <a:bodyPr wrap="square" rtlCol="0">
            <a:spAutoFit/>
          </a:bodyPr>
          <a:lstStyle/>
          <a:p>
            <a:pPr algn="ctr"/>
            <a:r>
              <a:rPr lang="en-US" b="1" dirty="0">
                <a:solidFill>
                  <a:srgbClr val="0000FF"/>
                </a:solidFill>
                <a:latin typeface="Arial" panose="020B0604020202020204" pitchFamily="34" charset="0"/>
                <a:cs typeface="Arial" panose="020B0604020202020204" pitchFamily="34" charset="0"/>
              </a:rPr>
              <a:t>Portable device</a:t>
            </a:r>
          </a:p>
        </p:txBody>
      </p:sp>
      <p:sp>
        <p:nvSpPr>
          <p:cNvPr id="76" name="Rectangle 75">
            <a:extLst>
              <a:ext uri="{FF2B5EF4-FFF2-40B4-BE49-F238E27FC236}">
                <a16:creationId xmlns:a16="http://schemas.microsoft.com/office/drawing/2014/main" id="{EC4E5100-5C23-F79E-9F7C-388B23DBE0B3}"/>
              </a:ext>
            </a:extLst>
          </p:cNvPr>
          <p:cNvSpPr/>
          <p:nvPr/>
        </p:nvSpPr>
        <p:spPr>
          <a:xfrm>
            <a:off x="42613" y="1969174"/>
            <a:ext cx="922437" cy="2886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DC5D2DF5-5AB6-9CAE-369B-62C6CC22E611}"/>
              </a:ext>
            </a:extLst>
          </p:cNvPr>
          <p:cNvSpPr txBox="1"/>
          <p:nvPr/>
        </p:nvSpPr>
        <p:spPr>
          <a:xfrm>
            <a:off x="40678" y="1925522"/>
            <a:ext cx="134143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Laptop</a:t>
            </a:r>
          </a:p>
        </p:txBody>
      </p:sp>
      <p:sp>
        <p:nvSpPr>
          <p:cNvPr id="78" name="Rectangle 77">
            <a:extLst>
              <a:ext uri="{FF2B5EF4-FFF2-40B4-BE49-F238E27FC236}">
                <a16:creationId xmlns:a16="http://schemas.microsoft.com/office/drawing/2014/main" id="{776B3E6F-5135-9507-30AD-9977D222D4C0}"/>
              </a:ext>
            </a:extLst>
          </p:cNvPr>
          <p:cNvSpPr/>
          <p:nvPr/>
        </p:nvSpPr>
        <p:spPr>
          <a:xfrm>
            <a:off x="2847518" y="657594"/>
            <a:ext cx="263912" cy="230972"/>
          </a:xfrm>
          <a:prstGeom prst="rect">
            <a:avLst/>
          </a:prstGeom>
          <a:noFill/>
          <a:ln w="41275">
            <a:solidFill>
              <a:srgbClr val="C0000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F0"/>
              </a:solidFill>
            </a:endParaRPr>
          </a:p>
        </p:txBody>
      </p:sp>
      <p:sp>
        <p:nvSpPr>
          <p:cNvPr id="3" name="Rectangle 2">
            <a:extLst>
              <a:ext uri="{FF2B5EF4-FFF2-40B4-BE49-F238E27FC236}">
                <a16:creationId xmlns:a16="http://schemas.microsoft.com/office/drawing/2014/main" id="{25CFDCEB-9B06-3C8A-F704-EE99D0720E71}"/>
              </a:ext>
            </a:extLst>
          </p:cNvPr>
          <p:cNvSpPr/>
          <p:nvPr/>
        </p:nvSpPr>
        <p:spPr>
          <a:xfrm>
            <a:off x="4062746" y="-506562"/>
            <a:ext cx="4536051" cy="2941748"/>
          </a:xfrm>
          <a:prstGeom prst="rect">
            <a:avLst/>
          </a:prstGeom>
          <a:noFill/>
          <a:ln w="444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E0A74B0-BE0E-B059-A5BA-3E779E3A6BEC}"/>
              </a:ext>
            </a:extLst>
          </p:cNvPr>
          <p:cNvSpPr/>
          <p:nvPr/>
        </p:nvSpPr>
        <p:spPr>
          <a:xfrm>
            <a:off x="3166244" y="648069"/>
            <a:ext cx="704729" cy="2619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B9D135-61B5-D332-3440-68D05C5B3656}"/>
              </a:ext>
            </a:extLst>
          </p:cNvPr>
          <p:cNvSpPr txBox="1"/>
          <p:nvPr/>
        </p:nvSpPr>
        <p:spPr>
          <a:xfrm>
            <a:off x="2960424" y="582523"/>
            <a:ext cx="1122449" cy="369332"/>
          </a:xfrm>
          <a:prstGeom prst="rect">
            <a:avLst/>
          </a:prstGeom>
          <a:noFill/>
        </p:spPr>
        <p:txBody>
          <a:bodyPr wrap="square" rtlCol="0">
            <a:spAutoFit/>
          </a:bodyPr>
          <a:lstStyle/>
          <a:p>
            <a:pPr algn="ctr"/>
            <a:r>
              <a:rPr lang="en-US" b="1" dirty="0">
                <a:solidFill>
                  <a:srgbClr val="C00000"/>
                </a:solidFill>
                <a:latin typeface="Arial" panose="020B0604020202020204" pitchFamily="34" charset="0"/>
                <a:cs typeface="Arial" panose="020B0604020202020204" pitchFamily="34" charset="0"/>
              </a:rPr>
              <a:t>Probe</a:t>
            </a:r>
          </a:p>
        </p:txBody>
      </p:sp>
      <p:sp>
        <p:nvSpPr>
          <p:cNvPr id="6" name="Rectangle 5">
            <a:extLst>
              <a:ext uri="{FF2B5EF4-FFF2-40B4-BE49-F238E27FC236}">
                <a16:creationId xmlns:a16="http://schemas.microsoft.com/office/drawing/2014/main" id="{FF672A8B-E0E9-71CF-A1BA-52C674E6C7D4}"/>
              </a:ext>
            </a:extLst>
          </p:cNvPr>
          <p:cNvSpPr/>
          <p:nvPr/>
        </p:nvSpPr>
        <p:spPr>
          <a:xfrm>
            <a:off x="4062746" y="-516083"/>
            <a:ext cx="4536051" cy="2953512"/>
          </a:xfrm>
          <a:prstGeom prst="rect">
            <a:avLst/>
          </a:prstGeom>
          <a:noFill/>
          <a:ln w="50800">
            <a:solidFill>
              <a:srgbClr val="0000FF"/>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2E068C2F-4AB6-724A-53A5-C73ECD75BFAE}"/>
              </a:ext>
            </a:extLst>
          </p:cNvPr>
          <p:cNvSpPr/>
          <p:nvPr/>
        </p:nvSpPr>
        <p:spPr>
          <a:xfrm>
            <a:off x="8679566" y="-535570"/>
            <a:ext cx="3490180" cy="2953512"/>
          </a:xfrm>
          <a:prstGeom prst="rect">
            <a:avLst/>
          </a:prstGeom>
          <a:noFill/>
          <a:ln w="444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FA96401-6389-B160-097E-81D29F5C0596}"/>
              </a:ext>
            </a:extLst>
          </p:cNvPr>
          <p:cNvSpPr/>
          <p:nvPr/>
        </p:nvSpPr>
        <p:spPr>
          <a:xfrm>
            <a:off x="8680035" y="-518325"/>
            <a:ext cx="3495877" cy="2953511"/>
          </a:xfrm>
          <a:prstGeom prst="rect">
            <a:avLst/>
          </a:prstGeom>
          <a:noFill/>
          <a:ln w="50800">
            <a:solidFill>
              <a:srgbClr val="C0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F0"/>
              </a:solidFill>
            </a:endParaRPr>
          </a:p>
        </p:txBody>
      </p:sp>
    </p:spTree>
    <p:extLst>
      <p:ext uri="{BB962C8B-B14F-4D97-AF65-F5344CB8AC3E}">
        <p14:creationId xmlns:p14="http://schemas.microsoft.com/office/powerpoint/2010/main" val="25823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descr="Project Path: F:\lactate\anaylsis-20240102\Bland-Altman Analysis\millifluidic_recalculation.opju&#10;PE Folder: /millifluidic_recalculation/Folder1/&#10;Short Name: Graph8">
            <a:extLst>
              <a:ext uri="{FF2B5EF4-FFF2-40B4-BE49-F238E27FC236}">
                <a16:creationId xmlns:a16="http://schemas.microsoft.com/office/drawing/2014/main" id="{BC780AE1-ED0D-2403-F01C-1A33141017E9}"/>
              </a:ext>
            </a:extLst>
          </p:cNvPr>
          <p:cNvGraphicFramePr>
            <a:graphicFrameLocks noChangeAspect="1"/>
          </p:cNvGraphicFramePr>
          <p:nvPr>
            <p:extLst>
              <p:ext uri="{D42A27DB-BD31-4B8C-83A1-F6EECF244321}">
                <p14:modId xmlns:p14="http://schemas.microsoft.com/office/powerpoint/2010/main" val="2010499988"/>
              </p:ext>
            </p:extLst>
          </p:nvPr>
        </p:nvGraphicFramePr>
        <p:xfrm>
          <a:off x="5844162" y="4588759"/>
          <a:ext cx="5685490" cy="4114800"/>
        </p:xfrm>
        <a:graphic>
          <a:graphicData uri="http://schemas.openxmlformats.org/presentationml/2006/ole">
            <mc:AlternateContent xmlns:mc="http://schemas.openxmlformats.org/markup-compatibility/2006">
              <mc:Choice xmlns:v="urn:schemas-microsoft-com:vml" Requires="v">
                <p:oleObj name="Graph" r:id="rId3" imgW="3920650" imgH="3000875" progId="Origin95.Graph">
                  <p:embed/>
                </p:oleObj>
              </mc:Choice>
              <mc:Fallback>
                <p:oleObj name="Graph" r:id="rId3" imgW="3920650" imgH="3000875" progId="Origin95.Graph">
                  <p:embed/>
                  <p:pic>
                    <p:nvPicPr>
                      <p:cNvPr id="16" name="Object 15" descr="Project Path: F:\lactate\anaylsis-20240102\Bland-Altman Analysis\millifluidic_recalculation.opju&#10;PE Folder: /millifluidic_recalculation/Folder1/&#10;Short Name: Graph8">
                        <a:extLst>
                          <a:ext uri="{FF2B5EF4-FFF2-40B4-BE49-F238E27FC236}">
                            <a16:creationId xmlns:a16="http://schemas.microsoft.com/office/drawing/2014/main" id="{BC780AE1-ED0D-2403-F01C-1A33141017E9}"/>
                          </a:ext>
                        </a:extLst>
                      </p:cNvPr>
                      <p:cNvPicPr/>
                      <p:nvPr/>
                    </p:nvPicPr>
                    <p:blipFill>
                      <a:blip r:embed="rId4"/>
                      <a:stretch>
                        <a:fillRect/>
                      </a:stretch>
                    </p:blipFill>
                    <p:spPr>
                      <a:xfrm>
                        <a:off x="5844162" y="4588759"/>
                        <a:ext cx="5685490" cy="4114800"/>
                      </a:xfrm>
                      <a:prstGeom prst="rect">
                        <a:avLst/>
                      </a:prstGeom>
                    </p:spPr>
                  </p:pic>
                </p:oleObj>
              </mc:Fallback>
            </mc:AlternateContent>
          </a:graphicData>
        </a:graphic>
      </p:graphicFrame>
      <p:graphicFrame>
        <p:nvGraphicFramePr>
          <p:cNvPr id="15" name="Object 14" descr="Project Path: F:\lactate\anaylsis-20240102\Bland-Altman Analysis\millifluidic_recalculation.opju&#10;PE Folder: /millifluidic_recalculation/Folder1/&#10;Short Name: Graph8">
            <a:extLst>
              <a:ext uri="{FF2B5EF4-FFF2-40B4-BE49-F238E27FC236}">
                <a16:creationId xmlns:a16="http://schemas.microsoft.com/office/drawing/2014/main" id="{0EE0D8E8-50A0-945E-C05E-9678B2F0BCAE}"/>
              </a:ext>
            </a:extLst>
          </p:cNvPr>
          <p:cNvGraphicFramePr>
            <a:graphicFrameLocks noChangeAspect="1"/>
          </p:cNvGraphicFramePr>
          <p:nvPr>
            <p:extLst>
              <p:ext uri="{D42A27DB-BD31-4B8C-83A1-F6EECF244321}">
                <p14:modId xmlns:p14="http://schemas.microsoft.com/office/powerpoint/2010/main" val="354680099"/>
              </p:ext>
            </p:extLst>
          </p:nvPr>
        </p:nvGraphicFramePr>
        <p:xfrm>
          <a:off x="5844162" y="400625"/>
          <a:ext cx="5685490" cy="4114800"/>
        </p:xfrm>
        <a:graphic>
          <a:graphicData uri="http://schemas.openxmlformats.org/presentationml/2006/ole">
            <mc:AlternateContent xmlns:mc="http://schemas.openxmlformats.org/markup-compatibility/2006">
              <mc:Choice xmlns:v="urn:schemas-microsoft-com:vml" Requires="v">
                <p:oleObj name="Graph" r:id="rId5" imgW="3920650" imgH="3000875" progId="Origin95.Graph">
                  <p:embed/>
                </p:oleObj>
              </mc:Choice>
              <mc:Fallback>
                <p:oleObj name="Graph" r:id="rId5" imgW="3920650" imgH="3000875" progId="Origin95.Graph">
                  <p:embed/>
                  <p:pic>
                    <p:nvPicPr>
                      <p:cNvPr id="15" name="Object 14" descr="Project Path: F:\lactate\anaylsis-20240102\Bland-Altman Analysis\millifluidic_recalculation.opju&#10;PE Folder: /millifluidic_recalculation/Folder1/&#10;Short Name: Graph8">
                        <a:extLst>
                          <a:ext uri="{FF2B5EF4-FFF2-40B4-BE49-F238E27FC236}">
                            <a16:creationId xmlns:a16="http://schemas.microsoft.com/office/drawing/2014/main" id="{0EE0D8E8-50A0-945E-C05E-9678B2F0BCAE}"/>
                          </a:ext>
                        </a:extLst>
                      </p:cNvPr>
                      <p:cNvPicPr/>
                      <p:nvPr/>
                    </p:nvPicPr>
                    <p:blipFill>
                      <a:blip r:embed="rId6"/>
                      <a:stretch>
                        <a:fillRect/>
                      </a:stretch>
                    </p:blipFill>
                    <p:spPr>
                      <a:xfrm>
                        <a:off x="5844162" y="400625"/>
                        <a:ext cx="5685490" cy="4114800"/>
                      </a:xfrm>
                      <a:prstGeom prst="rect">
                        <a:avLst/>
                      </a:prstGeom>
                    </p:spPr>
                  </p:pic>
                </p:oleObj>
              </mc:Fallback>
            </mc:AlternateContent>
          </a:graphicData>
        </a:graphic>
      </p:graphicFrame>
      <p:graphicFrame>
        <p:nvGraphicFramePr>
          <p:cNvPr id="2" name="Object 1" descr="Project Path: \\Mac\XINNE ^OO^\lactate\manuscript\20240902\graphs\ISF corelation.opju&#10;PE Folder: /ISF corelation/Folder1/&#10;Short Name: Graph2">
            <a:extLst>
              <a:ext uri="{FF2B5EF4-FFF2-40B4-BE49-F238E27FC236}">
                <a16:creationId xmlns:a16="http://schemas.microsoft.com/office/drawing/2014/main" id="{C5247F10-90C8-D1DE-6336-DB803B263BEB}"/>
              </a:ext>
            </a:extLst>
          </p:cNvPr>
          <p:cNvGraphicFramePr>
            <a:graphicFrameLocks noChangeAspect="1"/>
          </p:cNvGraphicFramePr>
          <p:nvPr>
            <p:extLst>
              <p:ext uri="{D42A27DB-BD31-4B8C-83A1-F6EECF244321}">
                <p14:modId xmlns:p14="http://schemas.microsoft.com/office/powerpoint/2010/main" val="4056389020"/>
              </p:ext>
            </p:extLst>
          </p:nvPr>
        </p:nvGraphicFramePr>
        <p:xfrm>
          <a:off x="941887" y="4434979"/>
          <a:ext cx="5375885" cy="4114800"/>
        </p:xfrm>
        <a:graphic>
          <a:graphicData uri="http://schemas.openxmlformats.org/presentationml/2006/ole">
            <mc:AlternateContent xmlns:mc="http://schemas.openxmlformats.org/markup-compatibility/2006">
              <mc:Choice xmlns:v="urn:schemas-microsoft-com:vml" Requires="v">
                <p:oleObj name="Graph" r:id="rId7" imgW="9802345" imgH="7502438" progId="Origin95.Graph">
                  <p:embed/>
                </p:oleObj>
              </mc:Choice>
              <mc:Fallback>
                <p:oleObj name="Graph" r:id="rId7" imgW="9802345" imgH="7502438" progId="Origin95.Graph">
                  <p:embed/>
                  <p:pic>
                    <p:nvPicPr>
                      <p:cNvPr id="2" name="Object 1" descr="Project Path: \\Mac\XINNE ^OO^\lactate\manuscript\20240902\graphs\ISF corelation.opju&#10;PE Folder: /ISF corelation/Folder1/&#10;Short Name: Graph2">
                        <a:extLst>
                          <a:ext uri="{FF2B5EF4-FFF2-40B4-BE49-F238E27FC236}">
                            <a16:creationId xmlns:a16="http://schemas.microsoft.com/office/drawing/2014/main" id="{C5247F10-90C8-D1DE-6336-DB803B263BEB}"/>
                          </a:ext>
                        </a:extLst>
                      </p:cNvPr>
                      <p:cNvPicPr/>
                      <p:nvPr/>
                    </p:nvPicPr>
                    <p:blipFill>
                      <a:blip r:embed="rId8"/>
                      <a:stretch>
                        <a:fillRect/>
                      </a:stretch>
                    </p:blipFill>
                    <p:spPr>
                      <a:xfrm>
                        <a:off x="941887" y="4434979"/>
                        <a:ext cx="5375885" cy="4114800"/>
                      </a:xfrm>
                      <a:prstGeom prst="rect">
                        <a:avLst/>
                      </a:prstGeom>
                    </p:spPr>
                  </p:pic>
                </p:oleObj>
              </mc:Fallback>
            </mc:AlternateContent>
          </a:graphicData>
        </a:graphic>
      </p:graphicFrame>
      <p:graphicFrame>
        <p:nvGraphicFramePr>
          <p:cNvPr id="7" name="Object 6" descr="Project Path: &#10;PE Folder: //&#10;Short Name: Graph2">
            <a:extLst>
              <a:ext uri="{FF2B5EF4-FFF2-40B4-BE49-F238E27FC236}">
                <a16:creationId xmlns:a16="http://schemas.microsoft.com/office/drawing/2014/main" id="{555F851D-1F61-569B-4354-C83598AD0939}"/>
              </a:ext>
            </a:extLst>
          </p:cNvPr>
          <p:cNvGraphicFramePr>
            <a:graphicFrameLocks noChangeAspect="1"/>
          </p:cNvGraphicFramePr>
          <p:nvPr>
            <p:extLst>
              <p:ext uri="{D42A27DB-BD31-4B8C-83A1-F6EECF244321}">
                <p14:modId xmlns:p14="http://schemas.microsoft.com/office/powerpoint/2010/main" val="3244077977"/>
              </p:ext>
            </p:extLst>
          </p:nvPr>
        </p:nvGraphicFramePr>
        <p:xfrm>
          <a:off x="946827" y="232419"/>
          <a:ext cx="5375884" cy="4114800"/>
        </p:xfrm>
        <a:graphic>
          <a:graphicData uri="http://schemas.openxmlformats.org/presentationml/2006/ole">
            <mc:AlternateContent xmlns:mc="http://schemas.openxmlformats.org/markup-compatibility/2006">
              <mc:Choice xmlns:v="urn:schemas-microsoft-com:vml" Requires="v">
                <p:oleObj name="Graph" r:id="rId9" imgW="9802345" imgH="7502438" progId="Origin95.Graph">
                  <p:embed/>
                </p:oleObj>
              </mc:Choice>
              <mc:Fallback>
                <p:oleObj name="Graph" r:id="rId9" imgW="9802345" imgH="7502438" progId="Origin95.Graph">
                  <p:embed/>
                  <p:pic>
                    <p:nvPicPr>
                      <p:cNvPr id="7" name="Object 6" descr="Project Path: &#10;PE Folder: //&#10;Short Name: Graph2">
                        <a:extLst>
                          <a:ext uri="{FF2B5EF4-FFF2-40B4-BE49-F238E27FC236}">
                            <a16:creationId xmlns:a16="http://schemas.microsoft.com/office/drawing/2014/main" id="{555F851D-1F61-569B-4354-C83598AD0939}"/>
                          </a:ext>
                        </a:extLst>
                      </p:cNvPr>
                      <p:cNvPicPr/>
                      <p:nvPr/>
                    </p:nvPicPr>
                    <p:blipFill>
                      <a:blip r:embed="rId10"/>
                      <a:stretch>
                        <a:fillRect/>
                      </a:stretch>
                    </p:blipFill>
                    <p:spPr>
                      <a:xfrm>
                        <a:off x="946827" y="232419"/>
                        <a:ext cx="5375884" cy="411480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94FD898B-3600-8196-EB57-A7C9F7FC9C2A}"/>
              </a:ext>
            </a:extLst>
          </p:cNvPr>
          <p:cNvSpPr txBox="1"/>
          <p:nvPr/>
        </p:nvSpPr>
        <p:spPr>
          <a:xfrm>
            <a:off x="1101929" y="4212334"/>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c)</a:t>
            </a:r>
          </a:p>
        </p:txBody>
      </p:sp>
      <p:sp>
        <p:nvSpPr>
          <p:cNvPr id="9" name="TextBox 8">
            <a:extLst>
              <a:ext uri="{FF2B5EF4-FFF2-40B4-BE49-F238E27FC236}">
                <a16:creationId xmlns:a16="http://schemas.microsoft.com/office/drawing/2014/main" id="{BB6E9D40-63B1-EE18-7B2E-AAD74D594959}"/>
              </a:ext>
            </a:extLst>
          </p:cNvPr>
          <p:cNvSpPr txBox="1"/>
          <p:nvPr/>
        </p:nvSpPr>
        <p:spPr>
          <a:xfrm>
            <a:off x="6024435" y="4212332"/>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a:t>
            </a:r>
          </a:p>
        </p:txBody>
      </p:sp>
      <p:sp>
        <p:nvSpPr>
          <p:cNvPr id="10" name="TextBox 9">
            <a:extLst>
              <a:ext uri="{FF2B5EF4-FFF2-40B4-BE49-F238E27FC236}">
                <a16:creationId xmlns:a16="http://schemas.microsoft.com/office/drawing/2014/main" id="{AAC2962E-7C20-B17C-1F88-92D02D0E4770}"/>
              </a:ext>
            </a:extLst>
          </p:cNvPr>
          <p:cNvSpPr txBox="1"/>
          <p:nvPr/>
        </p:nvSpPr>
        <p:spPr>
          <a:xfrm>
            <a:off x="1101929" y="-27766"/>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a:t>
            </a:r>
          </a:p>
        </p:txBody>
      </p:sp>
      <p:sp>
        <p:nvSpPr>
          <p:cNvPr id="11" name="TextBox 10">
            <a:extLst>
              <a:ext uri="{FF2B5EF4-FFF2-40B4-BE49-F238E27FC236}">
                <a16:creationId xmlns:a16="http://schemas.microsoft.com/office/drawing/2014/main" id="{5D02E3DF-7413-FD91-406C-C91262A7207C}"/>
              </a:ext>
            </a:extLst>
          </p:cNvPr>
          <p:cNvSpPr txBox="1"/>
          <p:nvPr/>
        </p:nvSpPr>
        <p:spPr>
          <a:xfrm>
            <a:off x="6024435" y="-27768"/>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4037212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descr="Project Path: \\Mac\XINNE ^OO^\lactate detection\millifluidic test\20240814_Animal trial\20240814_Animal trial.opju&#10;PE Folder: /20240814_Animal trial/Folder1/&#10;Short Name: Graph5">
            <a:extLst>
              <a:ext uri="{FF2B5EF4-FFF2-40B4-BE49-F238E27FC236}">
                <a16:creationId xmlns:a16="http://schemas.microsoft.com/office/drawing/2014/main" id="{544D5367-EE2D-FFC4-8955-61088EBAB275}"/>
              </a:ext>
            </a:extLst>
          </p:cNvPr>
          <p:cNvGraphicFramePr>
            <a:graphicFrameLocks noChangeAspect="1"/>
          </p:cNvGraphicFramePr>
          <p:nvPr>
            <p:extLst>
              <p:ext uri="{D42A27DB-BD31-4B8C-83A1-F6EECF244321}">
                <p14:modId xmlns:p14="http://schemas.microsoft.com/office/powerpoint/2010/main" val="3041058848"/>
              </p:ext>
            </p:extLst>
          </p:nvPr>
        </p:nvGraphicFramePr>
        <p:xfrm>
          <a:off x="-515166" y="593193"/>
          <a:ext cx="8959809" cy="6858000"/>
        </p:xfrm>
        <a:graphic>
          <a:graphicData uri="http://schemas.openxmlformats.org/presentationml/2006/ole">
            <mc:AlternateContent xmlns:mc="http://schemas.openxmlformats.org/markup-compatibility/2006">
              <mc:Choice xmlns:v="urn:schemas-microsoft-com:vml" Requires="v">
                <p:oleObj name="Graph" r:id="rId3" imgW="9802345" imgH="7502491" progId="Origin95.Graph">
                  <p:embed/>
                </p:oleObj>
              </mc:Choice>
              <mc:Fallback>
                <p:oleObj name="Graph" r:id="rId3" imgW="9802345" imgH="7502491" progId="Origin95.Graph">
                  <p:embed/>
                  <p:pic>
                    <p:nvPicPr>
                      <p:cNvPr id="16" name="Object 15" descr="Project Path: \\Mac\XINNE ^OO^\lactate detection\millifluidic test\20240814_Animal trial\20240814_Animal trial.opju&#10;PE Folder: /20240814_Animal trial/Folder1/&#10;Short Name: Graph5">
                        <a:extLst>
                          <a:ext uri="{FF2B5EF4-FFF2-40B4-BE49-F238E27FC236}">
                            <a16:creationId xmlns:a16="http://schemas.microsoft.com/office/drawing/2014/main" id="{544D5367-EE2D-FFC4-8955-61088EBAB275}"/>
                          </a:ext>
                        </a:extLst>
                      </p:cNvPr>
                      <p:cNvPicPr/>
                      <p:nvPr/>
                    </p:nvPicPr>
                    <p:blipFill>
                      <a:blip r:embed="rId4"/>
                      <a:stretch>
                        <a:fillRect/>
                      </a:stretch>
                    </p:blipFill>
                    <p:spPr>
                      <a:xfrm>
                        <a:off x="-515166" y="593193"/>
                        <a:ext cx="8959809" cy="6858000"/>
                      </a:xfrm>
                      <a:prstGeom prst="rect">
                        <a:avLst/>
                      </a:prstGeom>
                    </p:spPr>
                  </p:pic>
                </p:oleObj>
              </mc:Fallback>
            </mc:AlternateContent>
          </a:graphicData>
        </a:graphic>
      </p:graphicFrame>
      <p:graphicFrame>
        <p:nvGraphicFramePr>
          <p:cNvPr id="15" name="Object 14" descr="Project Path: \\Mac\XINNE ^OO^\lactate detection\millifluidic test\20240808_Animal trial\20240808_Animal trial_2.opju&#10;PE Folder: /20240808_Animal trial_2/Folder1/&#10;Short Name: Graph11">
            <a:extLst>
              <a:ext uri="{FF2B5EF4-FFF2-40B4-BE49-F238E27FC236}">
                <a16:creationId xmlns:a16="http://schemas.microsoft.com/office/drawing/2014/main" id="{15BA02AB-493F-D254-89F6-0DD92B6B4733}"/>
              </a:ext>
            </a:extLst>
          </p:cNvPr>
          <p:cNvGraphicFramePr>
            <a:graphicFrameLocks noChangeAspect="1"/>
          </p:cNvGraphicFramePr>
          <p:nvPr>
            <p:extLst>
              <p:ext uri="{D42A27DB-BD31-4B8C-83A1-F6EECF244321}">
                <p14:modId xmlns:p14="http://schemas.microsoft.com/office/powerpoint/2010/main" val="346339277"/>
              </p:ext>
            </p:extLst>
          </p:nvPr>
        </p:nvGraphicFramePr>
        <p:xfrm>
          <a:off x="7598466" y="-682909"/>
          <a:ext cx="5196689" cy="3977640"/>
        </p:xfrm>
        <a:graphic>
          <a:graphicData uri="http://schemas.openxmlformats.org/presentationml/2006/ole">
            <mc:AlternateContent xmlns:mc="http://schemas.openxmlformats.org/markup-compatibility/2006">
              <mc:Choice xmlns:v="urn:schemas-microsoft-com:vml" Requires="v">
                <p:oleObj name="Graph" r:id="rId5" imgW="9802345" imgH="7502491" progId="Origin95.Graph">
                  <p:embed/>
                </p:oleObj>
              </mc:Choice>
              <mc:Fallback>
                <p:oleObj name="Graph" r:id="rId5" imgW="9802345" imgH="7502491" progId="Origin95.Graph">
                  <p:embed/>
                  <p:pic>
                    <p:nvPicPr>
                      <p:cNvPr id="15" name="Object 14" descr="Project Path: \\Mac\XINNE ^OO^\lactate detection\millifluidic test\20240808_Animal trial\20240808_Animal trial_2.opju&#10;PE Folder: /20240808_Animal trial_2/Folder1/&#10;Short Name: Graph11">
                        <a:extLst>
                          <a:ext uri="{FF2B5EF4-FFF2-40B4-BE49-F238E27FC236}">
                            <a16:creationId xmlns:a16="http://schemas.microsoft.com/office/drawing/2014/main" id="{15BA02AB-493F-D254-89F6-0DD92B6B4733}"/>
                          </a:ext>
                        </a:extLst>
                      </p:cNvPr>
                      <p:cNvPicPr/>
                      <p:nvPr/>
                    </p:nvPicPr>
                    <p:blipFill>
                      <a:blip r:embed="rId6"/>
                      <a:stretch>
                        <a:fillRect/>
                      </a:stretch>
                    </p:blipFill>
                    <p:spPr>
                      <a:xfrm>
                        <a:off x="7598466" y="-682909"/>
                        <a:ext cx="5196689" cy="3977640"/>
                      </a:xfrm>
                      <a:prstGeom prst="rect">
                        <a:avLst/>
                      </a:prstGeom>
                    </p:spPr>
                  </p:pic>
                </p:oleObj>
              </mc:Fallback>
            </mc:AlternateContent>
          </a:graphicData>
        </a:graphic>
      </p:graphicFrame>
      <p:graphicFrame>
        <p:nvGraphicFramePr>
          <p:cNvPr id="14" name="Object 13" descr="Project Path: \\Mac\XINNE ^OO^\lactate detection\millifluidic test\20240808_Animal trial\20240808_Animal trial_2.opju&#10;PE Folder: /20240808_Animal trial_2/Folder1/&#10;Short Name: Graph7">
            <a:extLst>
              <a:ext uri="{FF2B5EF4-FFF2-40B4-BE49-F238E27FC236}">
                <a16:creationId xmlns:a16="http://schemas.microsoft.com/office/drawing/2014/main" id="{E5909C0B-BEE6-3C13-4C9B-491F49367DAD}"/>
              </a:ext>
            </a:extLst>
          </p:cNvPr>
          <p:cNvGraphicFramePr>
            <a:graphicFrameLocks noChangeAspect="1"/>
          </p:cNvGraphicFramePr>
          <p:nvPr>
            <p:extLst>
              <p:ext uri="{D42A27DB-BD31-4B8C-83A1-F6EECF244321}">
                <p14:modId xmlns:p14="http://schemas.microsoft.com/office/powerpoint/2010/main" val="2990887487"/>
              </p:ext>
            </p:extLst>
          </p:nvPr>
        </p:nvGraphicFramePr>
        <p:xfrm>
          <a:off x="-508000" y="-2978150"/>
          <a:ext cx="8959850" cy="6858000"/>
        </p:xfrm>
        <a:graphic>
          <a:graphicData uri="http://schemas.openxmlformats.org/presentationml/2006/ole">
            <mc:AlternateContent xmlns:mc="http://schemas.openxmlformats.org/markup-compatibility/2006">
              <mc:Choice xmlns:v="urn:schemas-microsoft-com:vml" Requires="v">
                <p:oleObj name="Graph" r:id="rId7" imgW="9802345" imgH="7502491" progId="Origin95.Graph">
                  <p:embed/>
                </p:oleObj>
              </mc:Choice>
              <mc:Fallback>
                <p:oleObj name="Graph" r:id="rId7" imgW="9802345" imgH="7502491" progId="Origin95.Graph">
                  <p:embed/>
                  <p:pic>
                    <p:nvPicPr>
                      <p:cNvPr id="14" name="Object 13" descr="Project Path: \\Mac\XINNE ^OO^\lactate detection\millifluidic test\20240808_Animal trial\20240808_Animal trial_2.opju&#10;PE Folder: /20240808_Animal trial_2/Folder1/&#10;Short Name: Graph7">
                        <a:extLst>
                          <a:ext uri="{FF2B5EF4-FFF2-40B4-BE49-F238E27FC236}">
                            <a16:creationId xmlns:a16="http://schemas.microsoft.com/office/drawing/2014/main" id="{E5909C0B-BEE6-3C13-4C9B-491F49367DAD}"/>
                          </a:ext>
                        </a:extLst>
                      </p:cNvPr>
                      <p:cNvPicPr/>
                      <p:nvPr/>
                    </p:nvPicPr>
                    <p:blipFill>
                      <a:blip r:embed="rId8"/>
                      <a:stretch>
                        <a:fillRect/>
                      </a:stretch>
                    </p:blipFill>
                    <p:spPr>
                      <a:xfrm>
                        <a:off x="-508000" y="-2978150"/>
                        <a:ext cx="8959850" cy="6858000"/>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C1BB8C5E-2168-2E71-E176-B681FB8CE0F6}"/>
              </a:ext>
            </a:extLst>
          </p:cNvPr>
          <p:cNvSpPr/>
          <p:nvPr/>
        </p:nvSpPr>
        <p:spPr>
          <a:xfrm>
            <a:off x="8589179" y="-26549"/>
            <a:ext cx="2671171" cy="2522099"/>
          </a:xfrm>
          <a:prstGeom prst="rect">
            <a:avLst/>
          </a:prstGeom>
          <a:solidFill>
            <a:schemeClr val="accent5">
              <a:lumMod val="20000"/>
              <a:lumOff val="80000"/>
              <a:alpha val="20000"/>
            </a:schemeClr>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16E7568-EE05-1A2E-BC3E-4DE5BC7930BB}"/>
              </a:ext>
            </a:extLst>
          </p:cNvPr>
          <p:cNvSpPr/>
          <p:nvPr/>
        </p:nvSpPr>
        <p:spPr>
          <a:xfrm>
            <a:off x="2256845" y="828340"/>
            <a:ext cx="192988" cy="1635914"/>
          </a:xfrm>
          <a:prstGeom prst="rect">
            <a:avLst/>
          </a:prstGeom>
          <a:solidFill>
            <a:srgbClr val="EDAEAE">
              <a:alpha val="20000"/>
            </a:srgbClr>
          </a:solidFill>
          <a:ln>
            <a:solidFill>
              <a:srgbClr val="C00000">
                <a:alpha val="50000"/>
              </a:srgb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D52896A-7BF9-4738-4ED6-0AE0FE7E050A}"/>
              </a:ext>
            </a:extLst>
          </p:cNvPr>
          <p:cNvSpPr/>
          <p:nvPr/>
        </p:nvSpPr>
        <p:spPr>
          <a:xfrm>
            <a:off x="1406134" y="4986433"/>
            <a:ext cx="330686" cy="844343"/>
          </a:xfrm>
          <a:prstGeom prst="rect">
            <a:avLst/>
          </a:prstGeom>
          <a:solidFill>
            <a:srgbClr val="EDAEAE">
              <a:alpha val="20000"/>
            </a:srgbClr>
          </a:solidFill>
          <a:ln>
            <a:solidFill>
              <a:srgbClr val="C00000">
                <a:alpha val="50000"/>
              </a:srgb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Object 17" descr="Project Path: \\Mac\XINNE ^OO^\lactate detection\millifluidic test\20240814_Animal trial\20240814_Animal trial.opju&#10;PE Folder: /20240814_Animal trial/Folder1/&#10;Short Name: Graph10">
            <a:extLst>
              <a:ext uri="{FF2B5EF4-FFF2-40B4-BE49-F238E27FC236}">
                <a16:creationId xmlns:a16="http://schemas.microsoft.com/office/drawing/2014/main" id="{6A1F0B7B-E41D-1C0C-51D4-F0FB26D2B5C7}"/>
              </a:ext>
            </a:extLst>
          </p:cNvPr>
          <p:cNvGraphicFramePr>
            <a:graphicFrameLocks noChangeAspect="1"/>
          </p:cNvGraphicFramePr>
          <p:nvPr>
            <p:extLst>
              <p:ext uri="{D42A27DB-BD31-4B8C-83A1-F6EECF244321}">
                <p14:modId xmlns:p14="http://schemas.microsoft.com/office/powerpoint/2010/main" val="2628963674"/>
              </p:ext>
            </p:extLst>
          </p:nvPr>
        </p:nvGraphicFramePr>
        <p:xfrm>
          <a:off x="6903058" y="617944"/>
          <a:ext cx="8959808" cy="6858000"/>
        </p:xfrm>
        <a:graphic>
          <a:graphicData uri="http://schemas.openxmlformats.org/presentationml/2006/ole">
            <mc:AlternateContent xmlns:mc="http://schemas.openxmlformats.org/markup-compatibility/2006">
              <mc:Choice xmlns:v="urn:schemas-microsoft-com:vml" Requires="v">
                <p:oleObj name="Graph" r:id="rId9" imgW="9802345" imgH="7502491" progId="Origin95.Graph">
                  <p:embed/>
                </p:oleObj>
              </mc:Choice>
              <mc:Fallback>
                <p:oleObj name="Graph" r:id="rId9" imgW="9802345" imgH="7502491" progId="Origin95.Graph">
                  <p:embed/>
                  <p:pic>
                    <p:nvPicPr>
                      <p:cNvPr id="18" name="Object 17" descr="Project Path: \\Mac\XINNE ^OO^\lactate detection\millifluidic test\20240814_Animal trial\20240814_Animal trial.opju&#10;PE Folder: /20240814_Animal trial/Folder1/&#10;Short Name: Graph10">
                        <a:extLst>
                          <a:ext uri="{FF2B5EF4-FFF2-40B4-BE49-F238E27FC236}">
                            <a16:creationId xmlns:a16="http://schemas.microsoft.com/office/drawing/2014/main" id="{6A1F0B7B-E41D-1C0C-51D4-F0FB26D2B5C7}"/>
                          </a:ext>
                        </a:extLst>
                      </p:cNvPr>
                      <p:cNvPicPr/>
                      <p:nvPr/>
                    </p:nvPicPr>
                    <p:blipFill>
                      <a:blip r:embed="rId10"/>
                      <a:stretch>
                        <a:fillRect/>
                      </a:stretch>
                    </p:blipFill>
                    <p:spPr>
                      <a:xfrm>
                        <a:off x="6903058" y="617944"/>
                        <a:ext cx="8959808" cy="6858000"/>
                      </a:xfrm>
                      <a:prstGeom prst="rect">
                        <a:avLst/>
                      </a:prstGeom>
                    </p:spPr>
                  </p:pic>
                </p:oleObj>
              </mc:Fallback>
            </mc:AlternateContent>
          </a:graphicData>
        </a:graphic>
      </p:graphicFrame>
      <p:sp>
        <p:nvSpPr>
          <p:cNvPr id="19" name="Rectangle 18">
            <a:extLst>
              <a:ext uri="{FF2B5EF4-FFF2-40B4-BE49-F238E27FC236}">
                <a16:creationId xmlns:a16="http://schemas.microsoft.com/office/drawing/2014/main" id="{B16AE057-09A4-2CBF-AB36-E90E29B84A38}"/>
              </a:ext>
            </a:extLst>
          </p:cNvPr>
          <p:cNvSpPr/>
          <p:nvPr/>
        </p:nvSpPr>
        <p:spPr>
          <a:xfrm>
            <a:off x="8578217" y="3580935"/>
            <a:ext cx="2671171" cy="2522099"/>
          </a:xfrm>
          <a:prstGeom prst="rect">
            <a:avLst/>
          </a:prstGeom>
          <a:solidFill>
            <a:schemeClr val="accent5">
              <a:lumMod val="20000"/>
              <a:lumOff val="80000"/>
              <a:alpha val="20000"/>
            </a:schemeClr>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2E17FDA-2CB4-1333-7198-106C63214ADE}"/>
              </a:ext>
            </a:extLst>
          </p:cNvPr>
          <p:cNvSpPr txBox="1"/>
          <p:nvPr/>
        </p:nvSpPr>
        <p:spPr>
          <a:xfrm>
            <a:off x="391514" y="-488487"/>
            <a:ext cx="82731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b)</a:t>
            </a:r>
          </a:p>
        </p:txBody>
      </p:sp>
      <p:sp>
        <p:nvSpPr>
          <p:cNvPr id="24" name="TextBox 23">
            <a:extLst>
              <a:ext uri="{FF2B5EF4-FFF2-40B4-BE49-F238E27FC236}">
                <a16:creationId xmlns:a16="http://schemas.microsoft.com/office/drawing/2014/main" id="{06FDA5A9-7898-4DC8-C4DB-F788EE4B1713}"/>
              </a:ext>
            </a:extLst>
          </p:cNvPr>
          <p:cNvSpPr txBox="1"/>
          <p:nvPr/>
        </p:nvSpPr>
        <p:spPr>
          <a:xfrm>
            <a:off x="7854066" y="-482753"/>
            <a:ext cx="82731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c)</a:t>
            </a:r>
          </a:p>
        </p:txBody>
      </p:sp>
      <p:sp>
        <p:nvSpPr>
          <p:cNvPr id="25" name="TextBox 24">
            <a:extLst>
              <a:ext uri="{FF2B5EF4-FFF2-40B4-BE49-F238E27FC236}">
                <a16:creationId xmlns:a16="http://schemas.microsoft.com/office/drawing/2014/main" id="{C31FBB89-6E08-0217-53A2-FF7306BB8A20}"/>
              </a:ext>
            </a:extLst>
          </p:cNvPr>
          <p:cNvSpPr txBox="1"/>
          <p:nvPr/>
        </p:nvSpPr>
        <p:spPr>
          <a:xfrm>
            <a:off x="379886" y="3115019"/>
            <a:ext cx="82731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d)</a:t>
            </a:r>
          </a:p>
        </p:txBody>
      </p:sp>
      <p:sp>
        <p:nvSpPr>
          <p:cNvPr id="26" name="TextBox 25">
            <a:extLst>
              <a:ext uri="{FF2B5EF4-FFF2-40B4-BE49-F238E27FC236}">
                <a16:creationId xmlns:a16="http://schemas.microsoft.com/office/drawing/2014/main" id="{4EDD8710-EAE9-0C75-3B32-79A979D1A640}"/>
              </a:ext>
            </a:extLst>
          </p:cNvPr>
          <p:cNvSpPr txBox="1"/>
          <p:nvPr/>
        </p:nvSpPr>
        <p:spPr>
          <a:xfrm>
            <a:off x="7842438" y="3120753"/>
            <a:ext cx="82731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e)</a:t>
            </a:r>
          </a:p>
        </p:txBody>
      </p:sp>
      <p:grpSp>
        <p:nvGrpSpPr>
          <p:cNvPr id="2" name="Group 1">
            <a:extLst>
              <a:ext uri="{FF2B5EF4-FFF2-40B4-BE49-F238E27FC236}">
                <a16:creationId xmlns:a16="http://schemas.microsoft.com/office/drawing/2014/main" id="{69E9590D-2AB7-9A1E-EFCA-B5166D13281A}"/>
              </a:ext>
            </a:extLst>
          </p:cNvPr>
          <p:cNvGrpSpPr>
            <a:grpSpLocks noChangeAspect="1"/>
          </p:cNvGrpSpPr>
          <p:nvPr/>
        </p:nvGrpSpPr>
        <p:grpSpPr>
          <a:xfrm>
            <a:off x="523866" y="-3326656"/>
            <a:ext cx="11247120" cy="2837055"/>
            <a:chOff x="462256" y="-1672297"/>
            <a:chExt cx="11729744" cy="2958796"/>
          </a:xfrm>
        </p:grpSpPr>
        <p:cxnSp>
          <p:nvCxnSpPr>
            <p:cNvPr id="8" name="Straight Arrow Connector 7">
              <a:extLst>
                <a:ext uri="{FF2B5EF4-FFF2-40B4-BE49-F238E27FC236}">
                  <a16:creationId xmlns:a16="http://schemas.microsoft.com/office/drawing/2014/main" id="{38AD4DF1-034C-06EA-9AFE-F76752CDFD12}"/>
                </a:ext>
              </a:extLst>
            </p:cNvPr>
            <p:cNvCxnSpPr>
              <a:cxnSpLocks/>
            </p:cNvCxnSpPr>
            <p:nvPr/>
          </p:nvCxnSpPr>
          <p:spPr>
            <a:xfrm>
              <a:off x="4591345" y="-167901"/>
              <a:ext cx="0" cy="540000"/>
            </a:xfrm>
            <a:prstGeom prst="straightConnector1">
              <a:avLst/>
            </a:prstGeom>
            <a:ln w="698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D5E63C2-C258-136F-7DD1-637367983B50}"/>
                </a:ext>
              </a:extLst>
            </p:cNvPr>
            <p:cNvCxnSpPr>
              <a:cxnSpLocks/>
            </p:cNvCxnSpPr>
            <p:nvPr/>
          </p:nvCxnSpPr>
          <p:spPr>
            <a:xfrm>
              <a:off x="6432393" y="-1672297"/>
              <a:ext cx="0" cy="12319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ounded Rectangle 14">
              <a:extLst>
                <a:ext uri="{FF2B5EF4-FFF2-40B4-BE49-F238E27FC236}">
                  <a16:creationId xmlns:a16="http://schemas.microsoft.com/office/drawing/2014/main" id="{0FBE91AD-DFB5-E079-A5F7-65D0401030CA}"/>
                </a:ext>
              </a:extLst>
            </p:cNvPr>
            <p:cNvSpPr/>
            <p:nvPr/>
          </p:nvSpPr>
          <p:spPr>
            <a:xfrm>
              <a:off x="4296411" y="-577290"/>
              <a:ext cx="4162268" cy="472449"/>
            </a:xfrm>
            <a:prstGeom prst="round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feld 39">
              <a:extLst>
                <a:ext uri="{FF2B5EF4-FFF2-40B4-BE49-F238E27FC236}">
                  <a16:creationId xmlns:a16="http://schemas.microsoft.com/office/drawing/2014/main" id="{EEFDB6B8-2BFB-EEF6-E8B3-22121B6C88AC}"/>
                </a:ext>
              </a:extLst>
            </p:cNvPr>
            <p:cNvSpPr txBox="1"/>
            <p:nvPr/>
          </p:nvSpPr>
          <p:spPr>
            <a:xfrm>
              <a:off x="4275514" y="-504003"/>
              <a:ext cx="4120973" cy="369332"/>
            </a:xfrm>
            <a:prstGeom prst="rect">
              <a:avLst/>
            </a:prstGeom>
            <a:noFill/>
          </p:spPr>
          <p:txBody>
            <a:bodyPr wrap="square" rtlCol="0">
              <a:spAutoFit/>
            </a:bodyPr>
            <a:lstStyle/>
            <a:p>
              <a:pPr algn="ctr"/>
              <a:r>
                <a:rPr lang="de-DE" dirty="0">
                  <a:latin typeface="Arial" panose="020B0604020202020204" pitchFamily="34" charset="0"/>
                  <a:cs typeface="Arial" panose="020B0604020202020204" pitchFamily="34" charset="0"/>
                </a:rPr>
                <a:t>CPR and medical treatment</a:t>
              </a:r>
            </a:p>
          </p:txBody>
        </p:sp>
        <p:cxnSp>
          <p:nvCxnSpPr>
            <p:cNvPr id="32" name="Straight Connector 31">
              <a:extLst>
                <a:ext uri="{FF2B5EF4-FFF2-40B4-BE49-F238E27FC236}">
                  <a16:creationId xmlns:a16="http://schemas.microsoft.com/office/drawing/2014/main" id="{084D4420-493F-A419-A413-D9952234A946}"/>
                </a:ext>
              </a:extLst>
            </p:cNvPr>
            <p:cNvCxnSpPr>
              <a:cxnSpLocks/>
            </p:cNvCxnSpPr>
            <p:nvPr/>
          </p:nvCxnSpPr>
          <p:spPr>
            <a:xfrm>
              <a:off x="591197" y="372099"/>
              <a:ext cx="0" cy="914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8B72AF4-ACF6-0EF1-FA16-452F5583A1EA}"/>
                </a:ext>
              </a:extLst>
            </p:cNvPr>
            <p:cNvCxnSpPr>
              <a:cxnSpLocks/>
            </p:cNvCxnSpPr>
            <p:nvPr/>
          </p:nvCxnSpPr>
          <p:spPr>
            <a:xfrm>
              <a:off x="11248459" y="350598"/>
              <a:ext cx="0" cy="914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988F5C7-DB01-47BB-373A-EC1026C6090C}"/>
                </a:ext>
              </a:extLst>
            </p:cNvPr>
            <p:cNvCxnSpPr>
              <a:cxnSpLocks/>
            </p:cNvCxnSpPr>
            <p:nvPr/>
          </p:nvCxnSpPr>
          <p:spPr>
            <a:xfrm>
              <a:off x="11230875" y="-1650660"/>
              <a:ext cx="0" cy="11887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B85FB5B-B406-79B5-CCAC-BB6EFF2E5411}"/>
                </a:ext>
              </a:extLst>
            </p:cNvPr>
            <p:cNvCxnSpPr>
              <a:cxnSpLocks/>
            </p:cNvCxnSpPr>
            <p:nvPr/>
          </p:nvCxnSpPr>
          <p:spPr>
            <a:xfrm flipH="1">
              <a:off x="2909987" y="-1644837"/>
              <a:ext cx="12886" cy="11887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5C98AA5A-9AD3-1085-4B57-44BBE5FCBFC7}"/>
                </a:ext>
              </a:extLst>
            </p:cNvPr>
            <p:cNvCxnSpPr>
              <a:cxnSpLocks/>
            </p:cNvCxnSpPr>
            <p:nvPr/>
          </p:nvCxnSpPr>
          <p:spPr>
            <a:xfrm>
              <a:off x="503549" y="410225"/>
              <a:ext cx="11688449" cy="0"/>
            </a:xfrm>
            <a:prstGeom prst="straightConnector1">
              <a:avLst/>
            </a:prstGeom>
            <a:ln w="146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537C845-A9B6-0859-0E5D-0921F7454346}"/>
                </a:ext>
              </a:extLst>
            </p:cNvPr>
            <p:cNvCxnSpPr>
              <a:cxnSpLocks/>
            </p:cNvCxnSpPr>
            <p:nvPr/>
          </p:nvCxnSpPr>
          <p:spPr>
            <a:xfrm>
              <a:off x="2909987" y="-189402"/>
              <a:ext cx="0" cy="540000"/>
            </a:xfrm>
            <a:prstGeom prst="straightConnector1">
              <a:avLst/>
            </a:prstGeom>
            <a:ln w="698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32902A1-1153-6F1D-1122-B2A1064C6D4F}"/>
                </a:ext>
              </a:extLst>
            </p:cNvPr>
            <p:cNvCxnSpPr>
              <a:cxnSpLocks/>
            </p:cNvCxnSpPr>
            <p:nvPr/>
          </p:nvCxnSpPr>
          <p:spPr>
            <a:xfrm>
              <a:off x="11230875" y="-208858"/>
              <a:ext cx="0" cy="540000"/>
            </a:xfrm>
            <a:prstGeom prst="straightConnector1">
              <a:avLst/>
            </a:prstGeom>
            <a:ln w="698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7" name="Rounded Rectangle 13">
              <a:extLst>
                <a:ext uri="{FF2B5EF4-FFF2-40B4-BE49-F238E27FC236}">
                  <a16:creationId xmlns:a16="http://schemas.microsoft.com/office/drawing/2014/main" id="{2BF0A932-2E1B-4E80-DEB1-A4F353462F20}"/>
                </a:ext>
              </a:extLst>
            </p:cNvPr>
            <p:cNvSpPr/>
            <p:nvPr/>
          </p:nvSpPr>
          <p:spPr>
            <a:xfrm>
              <a:off x="2205312" y="-586261"/>
              <a:ext cx="1865239" cy="481420"/>
            </a:xfrm>
            <a:prstGeom prst="round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ounded Rectangle 15">
              <a:extLst>
                <a:ext uri="{FF2B5EF4-FFF2-40B4-BE49-F238E27FC236}">
                  <a16:creationId xmlns:a16="http://schemas.microsoft.com/office/drawing/2014/main" id="{BC18F2C3-C07F-61C5-7E5B-3796F34012C0}"/>
                </a:ext>
              </a:extLst>
            </p:cNvPr>
            <p:cNvSpPr/>
            <p:nvPr/>
          </p:nvSpPr>
          <p:spPr>
            <a:xfrm>
              <a:off x="10408920" y="-558570"/>
              <a:ext cx="1783080" cy="433974"/>
            </a:xfrm>
            <a:prstGeom prst="round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feld 5">
              <a:extLst>
                <a:ext uri="{FF2B5EF4-FFF2-40B4-BE49-F238E27FC236}">
                  <a16:creationId xmlns:a16="http://schemas.microsoft.com/office/drawing/2014/main" id="{5F54ED19-E047-D23D-D40C-D5BA2766994A}"/>
                </a:ext>
              </a:extLst>
            </p:cNvPr>
            <p:cNvSpPr txBox="1"/>
            <p:nvPr/>
          </p:nvSpPr>
          <p:spPr>
            <a:xfrm>
              <a:off x="2205312" y="-519767"/>
              <a:ext cx="1906055" cy="369332"/>
            </a:xfrm>
            <a:prstGeom prst="rect">
              <a:avLst/>
            </a:prstGeom>
            <a:noFill/>
          </p:spPr>
          <p:txBody>
            <a:bodyPr wrap="square" rtlCol="0">
              <a:spAutoFit/>
            </a:bodyPr>
            <a:lstStyle/>
            <a:p>
              <a:pPr algn="ctr"/>
              <a:r>
                <a:rPr lang="de-DE" dirty="0">
                  <a:latin typeface="Arial" panose="020B0604020202020204" pitchFamily="34" charset="0"/>
                  <a:cs typeface="Arial" panose="020B0604020202020204" pitchFamily="34" charset="0"/>
                </a:rPr>
                <a:t>PE induction</a:t>
              </a:r>
            </a:p>
          </p:txBody>
        </p:sp>
        <p:sp>
          <p:nvSpPr>
            <p:cNvPr id="50" name="Textfeld 44">
              <a:extLst>
                <a:ext uri="{FF2B5EF4-FFF2-40B4-BE49-F238E27FC236}">
                  <a16:creationId xmlns:a16="http://schemas.microsoft.com/office/drawing/2014/main" id="{BC325EC3-72A1-F18C-C50E-3A4EA2D63FE4}"/>
                </a:ext>
              </a:extLst>
            </p:cNvPr>
            <p:cNvSpPr txBox="1"/>
            <p:nvPr/>
          </p:nvSpPr>
          <p:spPr>
            <a:xfrm>
              <a:off x="10408920" y="-517242"/>
              <a:ext cx="1783078" cy="369332"/>
            </a:xfrm>
            <a:prstGeom prst="rect">
              <a:avLst/>
            </a:prstGeom>
            <a:noFill/>
          </p:spPr>
          <p:txBody>
            <a:bodyPr wrap="square">
              <a:spAutoFit/>
            </a:bodyPr>
            <a:lstStyle/>
            <a:p>
              <a:pPr algn="ctr"/>
              <a:r>
                <a:rPr lang="de-DE" dirty="0">
                  <a:latin typeface="Arial" panose="020B0604020202020204" pitchFamily="34" charset="0"/>
                  <a:cs typeface="Arial" panose="020B0604020202020204" pitchFamily="34" charset="0"/>
                </a:rPr>
                <a:t>End of trial</a:t>
              </a:r>
            </a:p>
          </p:txBody>
        </p:sp>
        <p:cxnSp>
          <p:nvCxnSpPr>
            <p:cNvPr id="51" name="Straight Arrow Connector 50">
              <a:extLst>
                <a:ext uri="{FF2B5EF4-FFF2-40B4-BE49-F238E27FC236}">
                  <a16:creationId xmlns:a16="http://schemas.microsoft.com/office/drawing/2014/main" id="{77ACD6DA-A3FF-5A2F-7ECC-B6068190BBA5}"/>
                </a:ext>
              </a:extLst>
            </p:cNvPr>
            <p:cNvCxnSpPr>
              <a:cxnSpLocks/>
            </p:cNvCxnSpPr>
            <p:nvPr/>
          </p:nvCxnSpPr>
          <p:spPr>
            <a:xfrm flipV="1">
              <a:off x="3007168" y="-720732"/>
              <a:ext cx="3321173" cy="11464"/>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Rounded Rectangle 27">
              <a:extLst>
                <a:ext uri="{FF2B5EF4-FFF2-40B4-BE49-F238E27FC236}">
                  <a16:creationId xmlns:a16="http://schemas.microsoft.com/office/drawing/2014/main" id="{97CE9F59-2C4F-FE99-15DA-135308CE7DC4}"/>
                </a:ext>
              </a:extLst>
            </p:cNvPr>
            <p:cNvSpPr/>
            <p:nvPr/>
          </p:nvSpPr>
          <p:spPr>
            <a:xfrm>
              <a:off x="3007169" y="-1535252"/>
              <a:ext cx="3321172" cy="622998"/>
            </a:xfrm>
            <a:prstGeom prst="roundRect">
              <a:avLst/>
            </a:prstGeom>
            <a:gradFill flip="none" rotWithShape="1">
              <a:gsLst>
                <a:gs pos="76000">
                  <a:srgbClr val="FE6666"/>
                </a:gs>
                <a:gs pos="57000">
                  <a:srgbClr val="FD7B7C"/>
                </a:gs>
                <a:gs pos="11000">
                  <a:srgbClr val="FBA5A7">
                    <a:alpha val="50000"/>
                  </a:srgbClr>
                </a:gs>
                <a:gs pos="100000">
                  <a:srgbClr val="FF5050"/>
                </a:gs>
              </a:gsLst>
              <a:lin ang="0" scaled="1"/>
              <a:tileRect/>
            </a:gra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feld 5">
              <a:extLst>
                <a:ext uri="{FF2B5EF4-FFF2-40B4-BE49-F238E27FC236}">
                  <a16:creationId xmlns:a16="http://schemas.microsoft.com/office/drawing/2014/main" id="{7BA5D62E-C898-94A3-DB35-2A6D0566130D}"/>
                </a:ext>
              </a:extLst>
            </p:cNvPr>
            <p:cNvSpPr txBox="1"/>
            <p:nvPr/>
          </p:nvSpPr>
          <p:spPr>
            <a:xfrm>
              <a:off x="3051060" y="-1396356"/>
              <a:ext cx="3218251" cy="369332"/>
            </a:xfrm>
            <a:prstGeom prst="rect">
              <a:avLst/>
            </a:prstGeom>
            <a:noFill/>
          </p:spPr>
          <p:txBody>
            <a:bodyPr wrap="square" rtlCol="0">
              <a:spAutoFit/>
            </a:bodyPr>
            <a:lstStyle/>
            <a:p>
              <a:pPr algn="ctr"/>
              <a:r>
                <a:rPr lang="de-DE" dirty="0">
                  <a:latin typeface="Arial" panose="020B0604020202020204" pitchFamily="34" charset="0"/>
                  <a:cs typeface="Arial" panose="020B0604020202020204" pitchFamily="34" charset="0"/>
                </a:rPr>
                <a:t>Lactate rapid increase</a:t>
              </a:r>
            </a:p>
          </p:txBody>
        </p:sp>
        <p:cxnSp>
          <p:nvCxnSpPr>
            <p:cNvPr id="58" name="Straight Arrow Connector 57">
              <a:extLst>
                <a:ext uri="{FF2B5EF4-FFF2-40B4-BE49-F238E27FC236}">
                  <a16:creationId xmlns:a16="http://schemas.microsoft.com/office/drawing/2014/main" id="{409D81B6-8AB1-F4D7-D520-55783DCF66FB}"/>
                </a:ext>
              </a:extLst>
            </p:cNvPr>
            <p:cNvCxnSpPr>
              <a:cxnSpLocks/>
            </p:cNvCxnSpPr>
            <p:nvPr/>
          </p:nvCxnSpPr>
          <p:spPr>
            <a:xfrm>
              <a:off x="6524687" y="-715574"/>
              <a:ext cx="4509416"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36">
              <a:extLst>
                <a:ext uri="{FF2B5EF4-FFF2-40B4-BE49-F238E27FC236}">
                  <a16:creationId xmlns:a16="http://schemas.microsoft.com/office/drawing/2014/main" id="{9B23B765-C59E-114B-D460-3FF16A37ACAD}"/>
                </a:ext>
              </a:extLst>
            </p:cNvPr>
            <p:cNvSpPr/>
            <p:nvPr/>
          </p:nvSpPr>
          <p:spPr>
            <a:xfrm>
              <a:off x="737828" y="554840"/>
              <a:ext cx="10394290" cy="634783"/>
            </a:xfrm>
            <a:prstGeom prst="round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C1FCF0BF-E224-F8E2-4C50-0CA262966F5A}"/>
                </a:ext>
              </a:extLst>
            </p:cNvPr>
            <p:cNvSpPr/>
            <p:nvPr/>
          </p:nvSpPr>
          <p:spPr>
            <a:xfrm>
              <a:off x="1712835" y="704004"/>
              <a:ext cx="8221311" cy="369332"/>
            </a:xfrm>
            <a:prstGeom prst="rect">
              <a:avLst/>
            </a:prstGeom>
          </p:spPr>
          <p:txBody>
            <a:bodyPr wrap="square">
              <a:spAutoFit/>
            </a:bodyPr>
            <a:lstStyle/>
            <a:p>
              <a:pPr algn="ctr"/>
              <a:r>
                <a:rPr lang="de-DE" dirty="0">
                  <a:latin typeface="Arial" panose="020B0604020202020204" pitchFamily="34" charset="0"/>
                  <a:cs typeface="Arial" panose="020B0604020202020204" pitchFamily="34" charset="0"/>
                </a:rPr>
                <a:t>Blood samples </a:t>
              </a:r>
              <a:r>
                <a:rPr lang="en-US" dirty="0">
                  <a:latin typeface="Arial" panose="020B0604020202020204" pitchFamily="34" charset="0"/>
                  <a:cs typeface="Arial" panose="020B0604020202020204" pitchFamily="34" charset="0"/>
                </a:rPr>
                <a:t>(measure lactate concentrations)</a:t>
              </a:r>
              <a:endParaRPr lang="de-DE" dirty="0">
                <a:latin typeface="Arial" panose="020B0604020202020204" pitchFamily="34" charset="0"/>
                <a:cs typeface="Arial" panose="020B0604020202020204" pitchFamily="34" charset="0"/>
              </a:endParaRPr>
            </a:p>
          </p:txBody>
        </p:sp>
        <p:sp>
          <p:nvSpPr>
            <p:cNvPr id="61" name="Rounded Rectangle 27">
              <a:extLst>
                <a:ext uri="{FF2B5EF4-FFF2-40B4-BE49-F238E27FC236}">
                  <a16:creationId xmlns:a16="http://schemas.microsoft.com/office/drawing/2014/main" id="{5D2BFEA1-1FBE-D579-FBF4-C574FE92A84A}"/>
                </a:ext>
              </a:extLst>
            </p:cNvPr>
            <p:cNvSpPr/>
            <p:nvPr/>
          </p:nvSpPr>
          <p:spPr>
            <a:xfrm rot="10800000">
              <a:off x="6536446" y="-1535252"/>
              <a:ext cx="4576768" cy="622998"/>
            </a:xfrm>
            <a:prstGeom prst="roundRect">
              <a:avLst/>
            </a:prstGeom>
            <a:gradFill flip="none" rotWithShape="1">
              <a:gsLst>
                <a:gs pos="0">
                  <a:srgbClr val="FBA5A7">
                    <a:alpha val="59000"/>
                  </a:srgbClr>
                </a:gs>
                <a:gs pos="100000">
                  <a:srgbClr val="FF5050"/>
                </a:gs>
              </a:gsLst>
              <a:lin ang="0" scaled="1"/>
              <a:tileRect/>
            </a:gra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feld 5">
              <a:extLst>
                <a:ext uri="{FF2B5EF4-FFF2-40B4-BE49-F238E27FC236}">
                  <a16:creationId xmlns:a16="http://schemas.microsoft.com/office/drawing/2014/main" id="{AC44ED3C-EBB2-FD55-B778-2476C39BFCD2}"/>
                </a:ext>
              </a:extLst>
            </p:cNvPr>
            <p:cNvSpPr txBox="1"/>
            <p:nvPr/>
          </p:nvSpPr>
          <p:spPr>
            <a:xfrm>
              <a:off x="7031585" y="-1389827"/>
              <a:ext cx="3495620" cy="385180"/>
            </a:xfrm>
            <a:prstGeom prst="rect">
              <a:avLst/>
            </a:prstGeom>
            <a:noFill/>
          </p:spPr>
          <p:txBody>
            <a:bodyPr wrap="square" rtlCol="0">
              <a:spAutoFit/>
            </a:bodyPr>
            <a:lstStyle/>
            <a:p>
              <a:pPr algn="ctr"/>
              <a:r>
                <a:rPr lang="de-DE" dirty="0">
                  <a:latin typeface="Arial" panose="020B0604020202020204" pitchFamily="34" charset="0"/>
                  <a:cs typeface="Arial" panose="020B0604020202020204" pitchFamily="34" charset="0"/>
                </a:rPr>
                <a:t>Lactate slow decrease</a:t>
              </a:r>
            </a:p>
          </p:txBody>
        </p:sp>
        <p:cxnSp>
          <p:nvCxnSpPr>
            <p:cNvPr id="63" name="Straight Arrow Connector 62">
              <a:extLst>
                <a:ext uri="{FF2B5EF4-FFF2-40B4-BE49-F238E27FC236}">
                  <a16:creationId xmlns:a16="http://schemas.microsoft.com/office/drawing/2014/main" id="{6D26D49D-7079-B917-4D3A-B9194F84507C}"/>
                </a:ext>
              </a:extLst>
            </p:cNvPr>
            <p:cNvCxnSpPr>
              <a:cxnSpLocks/>
            </p:cNvCxnSpPr>
            <p:nvPr/>
          </p:nvCxnSpPr>
          <p:spPr>
            <a:xfrm>
              <a:off x="593331" y="-189402"/>
              <a:ext cx="0" cy="540000"/>
            </a:xfrm>
            <a:prstGeom prst="straightConnector1">
              <a:avLst/>
            </a:prstGeom>
            <a:ln w="698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Rounded Rectangle 12">
              <a:extLst>
                <a:ext uri="{FF2B5EF4-FFF2-40B4-BE49-F238E27FC236}">
                  <a16:creationId xmlns:a16="http://schemas.microsoft.com/office/drawing/2014/main" id="{7917EC70-F80B-4E22-4A03-0715CAAFA4E9}"/>
                </a:ext>
              </a:extLst>
            </p:cNvPr>
            <p:cNvSpPr/>
            <p:nvPr/>
          </p:nvSpPr>
          <p:spPr>
            <a:xfrm>
              <a:off x="462256" y="-587728"/>
              <a:ext cx="1567256" cy="488692"/>
            </a:xfrm>
            <a:prstGeom prst="round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Textfeld 3">
              <a:extLst>
                <a:ext uri="{FF2B5EF4-FFF2-40B4-BE49-F238E27FC236}">
                  <a16:creationId xmlns:a16="http://schemas.microsoft.com/office/drawing/2014/main" id="{209D4FAF-3C9D-F0B8-239C-5A6F953C7BE0}"/>
                </a:ext>
              </a:extLst>
            </p:cNvPr>
            <p:cNvSpPr txBox="1"/>
            <p:nvPr/>
          </p:nvSpPr>
          <p:spPr>
            <a:xfrm>
              <a:off x="462257" y="-519767"/>
              <a:ext cx="1583005" cy="369332"/>
            </a:xfrm>
            <a:prstGeom prst="rect">
              <a:avLst/>
            </a:prstGeom>
            <a:noFill/>
          </p:spPr>
          <p:txBody>
            <a:bodyPr wrap="square" rtlCol="0">
              <a:spAutoFit/>
            </a:bodyPr>
            <a:lstStyle/>
            <a:p>
              <a:pPr algn="ctr"/>
              <a:r>
                <a:rPr lang="de-DE" dirty="0">
                  <a:latin typeface="Arial" panose="020B0604020202020204" pitchFamily="34" charset="0"/>
                  <a:cs typeface="Arial" panose="020B0604020202020204" pitchFamily="34" charset="0"/>
                </a:rPr>
                <a:t>Anestesia</a:t>
              </a:r>
            </a:p>
          </p:txBody>
        </p:sp>
        <p:pic>
          <p:nvPicPr>
            <p:cNvPr id="66" name="Picture 65">
              <a:extLst>
                <a:ext uri="{FF2B5EF4-FFF2-40B4-BE49-F238E27FC236}">
                  <a16:creationId xmlns:a16="http://schemas.microsoft.com/office/drawing/2014/main" id="{B2D361A4-C1D7-332A-490D-6513C955A16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310" t="2891" r="4405" b="24660"/>
            <a:stretch/>
          </p:blipFill>
          <p:spPr>
            <a:xfrm>
              <a:off x="585559" y="-1627264"/>
              <a:ext cx="1918233" cy="1031777"/>
            </a:xfrm>
            <a:prstGeom prst="rect">
              <a:avLst/>
            </a:prstGeom>
          </p:spPr>
        </p:pic>
      </p:grpSp>
      <p:sp>
        <p:nvSpPr>
          <p:cNvPr id="67" name="TextBox 66">
            <a:extLst>
              <a:ext uri="{FF2B5EF4-FFF2-40B4-BE49-F238E27FC236}">
                <a16:creationId xmlns:a16="http://schemas.microsoft.com/office/drawing/2014/main" id="{3A420522-F7C2-972D-EA6C-DF752C4CFE09}"/>
              </a:ext>
            </a:extLst>
          </p:cNvPr>
          <p:cNvSpPr txBox="1"/>
          <p:nvPr/>
        </p:nvSpPr>
        <p:spPr>
          <a:xfrm>
            <a:off x="377893" y="-3630340"/>
            <a:ext cx="829307"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a:t>
            </a:r>
          </a:p>
        </p:txBody>
      </p:sp>
    </p:spTree>
    <p:extLst>
      <p:ext uri="{BB962C8B-B14F-4D97-AF65-F5344CB8AC3E}">
        <p14:creationId xmlns:p14="http://schemas.microsoft.com/office/powerpoint/2010/main" val="1032047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6F217-A395-8735-51A6-41DFF466B79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D1BD58-A9B1-5133-9295-4276925611EA}"/>
              </a:ext>
            </a:extLst>
          </p:cNvPr>
          <p:cNvSpPr>
            <a:spLocks noGrp="1"/>
          </p:cNvSpPr>
          <p:nvPr>
            <p:ph type="sldNum" idx="12"/>
          </p:nvPr>
        </p:nvSpPr>
        <p:spPr/>
        <p:txBody>
          <a:bodyPr/>
          <a:lstStyle/>
          <a:p>
            <a:fld id="{00000000-1234-1234-1234-123412341234}" type="slidenum">
              <a:rPr lang="en-GB" sz="1400"/>
              <a:pPr/>
              <a:t>6</a:t>
            </a:fld>
            <a:endParaRPr lang="en-GB" sz="1400" dirty="0"/>
          </a:p>
        </p:txBody>
      </p:sp>
      <p:sp>
        <p:nvSpPr>
          <p:cNvPr id="3" name="TextBox 2">
            <a:extLst>
              <a:ext uri="{FF2B5EF4-FFF2-40B4-BE49-F238E27FC236}">
                <a16:creationId xmlns:a16="http://schemas.microsoft.com/office/drawing/2014/main" id="{32C515FF-B2F8-CF34-2EBE-9615D6D971A3}"/>
              </a:ext>
            </a:extLst>
          </p:cNvPr>
          <p:cNvSpPr txBox="1"/>
          <p:nvPr/>
        </p:nvSpPr>
        <p:spPr>
          <a:xfrm>
            <a:off x="26219" y="914397"/>
            <a:ext cx="5170243" cy="338554"/>
          </a:xfrm>
          <a:prstGeom prst="rect">
            <a:avLst/>
          </a:prstGeom>
          <a:noFill/>
        </p:spPr>
        <p:txBody>
          <a:bodyPr wrap="square" rtlCol="0">
            <a:spAutoFit/>
          </a:bodyPr>
          <a:lstStyle/>
          <a:p>
            <a:r>
              <a:rPr lang="en-DE" sz="1600" dirty="0"/>
              <a:t>a) F</a:t>
            </a:r>
            <a:r>
              <a:rPr lang="en-GB" sz="1600" dirty="0"/>
              <a:t>l</a:t>
            </a:r>
            <a:r>
              <a:rPr lang="en-DE" sz="1600" dirty="0"/>
              <a:t>ow diagram for intermittent detection mode</a:t>
            </a:r>
          </a:p>
        </p:txBody>
      </p:sp>
      <p:sp>
        <p:nvSpPr>
          <p:cNvPr id="8" name="TextBox 7">
            <a:extLst>
              <a:ext uri="{FF2B5EF4-FFF2-40B4-BE49-F238E27FC236}">
                <a16:creationId xmlns:a16="http://schemas.microsoft.com/office/drawing/2014/main" id="{51BCA856-7FE3-40F5-F7D8-25BC88695D01}"/>
              </a:ext>
            </a:extLst>
          </p:cNvPr>
          <p:cNvSpPr txBox="1"/>
          <p:nvPr/>
        </p:nvSpPr>
        <p:spPr>
          <a:xfrm>
            <a:off x="26219" y="3743060"/>
            <a:ext cx="5170243" cy="338554"/>
          </a:xfrm>
          <a:prstGeom prst="rect">
            <a:avLst/>
          </a:prstGeom>
          <a:noFill/>
        </p:spPr>
        <p:txBody>
          <a:bodyPr wrap="square" rtlCol="0">
            <a:spAutoFit/>
          </a:bodyPr>
          <a:lstStyle/>
          <a:p>
            <a:r>
              <a:rPr lang="en-DE" sz="1600" dirty="0"/>
              <a:t>b) F</a:t>
            </a:r>
            <a:r>
              <a:rPr lang="en-GB" sz="1600" dirty="0"/>
              <a:t>l</a:t>
            </a:r>
            <a:r>
              <a:rPr lang="en-DE" sz="1600" dirty="0"/>
              <a:t>ow diagram for continuous monitoring mode</a:t>
            </a:r>
          </a:p>
        </p:txBody>
      </p:sp>
      <p:sp>
        <p:nvSpPr>
          <p:cNvPr id="9" name="Rectangle 8">
            <a:extLst>
              <a:ext uri="{FF2B5EF4-FFF2-40B4-BE49-F238E27FC236}">
                <a16:creationId xmlns:a16="http://schemas.microsoft.com/office/drawing/2014/main" id="{5F5C6AAA-DDB3-D165-C051-5F28353CE4F5}"/>
              </a:ext>
            </a:extLst>
          </p:cNvPr>
          <p:cNvSpPr/>
          <p:nvPr/>
        </p:nvSpPr>
        <p:spPr>
          <a:xfrm>
            <a:off x="99848" y="914397"/>
            <a:ext cx="11992301" cy="2680772"/>
          </a:xfrm>
          <a:prstGeom prst="rect">
            <a:avLst/>
          </a:prstGeom>
          <a:noFill/>
          <a:ln w="25400"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DE" sz="24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894C144-3C46-A7DF-1ACF-A8AD8CD85DBB}"/>
              </a:ext>
            </a:extLst>
          </p:cNvPr>
          <p:cNvSpPr/>
          <p:nvPr/>
        </p:nvSpPr>
        <p:spPr>
          <a:xfrm>
            <a:off x="90267" y="3720195"/>
            <a:ext cx="11992301" cy="2497428"/>
          </a:xfrm>
          <a:prstGeom prst="rect">
            <a:avLst/>
          </a:prstGeom>
          <a:noFill/>
          <a:ln w="25400" cap="flat" cmpd="sng" algn="ctr">
            <a:solidFill>
              <a:schemeClr val="tx2">
                <a:lumMod val="25000"/>
                <a:lumOff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DE" sz="2400"/>
          </a:p>
        </p:txBody>
      </p:sp>
      <p:pic>
        <p:nvPicPr>
          <p:cNvPr id="7" name="Picture 6" descr="A screenshot of a video game&#10;&#10;AI-generated content may be incorrect.">
            <a:extLst>
              <a:ext uri="{FF2B5EF4-FFF2-40B4-BE49-F238E27FC236}">
                <a16:creationId xmlns:a16="http://schemas.microsoft.com/office/drawing/2014/main" id="{18462953-0B8B-11DF-C8A7-E709E8A62843}"/>
              </a:ext>
            </a:extLst>
          </p:cNvPr>
          <p:cNvPicPr>
            <a:picLocks noChangeAspect="1"/>
          </p:cNvPicPr>
          <p:nvPr/>
        </p:nvPicPr>
        <p:blipFill>
          <a:blip r:embed="rId3"/>
          <a:srcRect t="52075"/>
          <a:stretch>
            <a:fillRect/>
          </a:stretch>
        </p:blipFill>
        <p:spPr>
          <a:xfrm>
            <a:off x="120792" y="4072215"/>
            <a:ext cx="11918779" cy="2142027"/>
          </a:xfrm>
          <a:prstGeom prst="rect">
            <a:avLst/>
          </a:prstGeom>
        </p:spPr>
      </p:pic>
      <p:pic>
        <p:nvPicPr>
          <p:cNvPr id="11" name="Picture 10" descr="A screenshot of a video game&#10;&#10;AI-generated content may be incorrect.">
            <a:extLst>
              <a:ext uri="{FF2B5EF4-FFF2-40B4-BE49-F238E27FC236}">
                <a16:creationId xmlns:a16="http://schemas.microsoft.com/office/drawing/2014/main" id="{032EB9C9-2A25-4DD4-861D-AF70326C7166}"/>
              </a:ext>
            </a:extLst>
          </p:cNvPr>
          <p:cNvPicPr>
            <a:picLocks noChangeAspect="1"/>
          </p:cNvPicPr>
          <p:nvPr/>
        </p:nvPicPr>
        <p:blipFill>
          <a:blip r:embed="rId3"/>
          <a:srcRect b="47925"/>
          <a:stretch>
            <a:fillRect/>
          </a:stretch>
        </p:blipFill>
        <p:spPr>
          <a:xfrm>
            <a:off x="120791" y="1244894"/>
            <a:ext cx="11918779" cy="2327515"/>
          </a:xfrm>
          <a:prstGeom prst="rect">
            <a:avLst/>
          </a:prstGeom>
        </p:spPr>
      </p:pic>
    </p:spTree>
    <p:extLst>
      <p:ext uri="{BB962C8B-B14F-4D97-AF65-F5344CB8AC3E}">
        <p14:creationId xmlns:p14="http://schemas.microsoft.com/office/powerpoint/2010/main" val="2584990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descr="Project Path: F:\lactate detection\millifluidic test\20240124\20240124_pump.opju&#10;PE Folder: /20240124_pump/Folder1/&#10;Short Name: Graph4"/>
          <p:cNvGraphicFramePr>
            <a:graphicFrameLocks noChangeAspect="1"/>
          </p:cNvGraphicFramePr>
          <p:nvPr>
            <p:extLst>
              <p:ext uri="{D42A27DB-BD31-4B8C-83A1-F6EECF244321}">
                <p14:modId xmlns:p14="http://schemas.microsoft.com/office/powerpoint/2010/main" val="3155424395"/>
              </p:ext>
            </p:extLst>
          </p:nvPr>
        </p:nvGraphicFramePr>
        <p:xfrm>
          <a:off x="1861714" y="72175"/>
          <a:ext cx="7527620" cy="5760000"/>
        </p:xfrm>
        <a:graphic>
          <a:graphicData uri="http://schemas.openxmlformats.org/presentationml/2006/ole">
            <mc:AlternateContent xmlns:mc="http://schemas.openxmlformats.org/markup-compatibility/2006">
              <mc:Choice xmlns:v="urn:schemas-microsoft-com:vml" Requires="v">
                <p:oleObj name="Graph" r:id="rId3" imgW="3920650" imgH="3000697" progId="Origin95.Graph">
                  <p:embed/>
                </p:oleObj>
              </mc:Choice>
              <mc:Fallback>
                <p:oleObj name="Graph" r:id="rId3" imgW="3920650" imgH="3000697" progId="Origin95.Graph">
                  <p:embed/>
                  <p:pic>
                    <p:nvPicPr>
                      <p:cNvPr id="16" name="Object 15" descr="Project Path: F:\lactate detection\millifluidic test\20240124\20240124_pump.opju&#10;PE Folder: /20240124_pump/Folder1/&#10;Short Name: Graph4"/>
                      <p:cNvPicPr/>
                      <p:nvPr/>
                    </p:nvPicPr>
                    <p:blipFill>
                      <a:blip r:embed="rId4"/>
                      <a:stretch>
                        <a:fillRect/>
                      </a:stretch>
                    </p:blipFill>
                    <p:spPr>
                      <a:xfrm>
                        <a:off x="1861714" y="72175"/>
                        <a:ext cx="7527620" cy="5760000"/>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FD4DCB11-4596-C5CE-A7D5-32A51A9AD9BE}"/>
              </a:ext>
            </a:extLst>
          </p:cNvPr>
          <p:cNvSpPr txBox="1"/>
          <p:nvPr/>
        </p:nvSpPr>
        <p:spPr>
          <a:xfrm>
            <a:off x="2506264" y="1726415"/>
            <a:ext cx="3389086" cy="338554"/>
          </a:xfrm>
          <a:prstGeom prst="rect">
            <a:avLst/>
          </a:prstGeom>
          <a:noFill/>
        </p:spPr>
        <p:txBody>
          <a:bodyPr wrap="square" rtlCol="0">
            <a:spAutoFit/>
          </a:bodyPr>
          <a:lstStyle/>
          <a:p>
            <a:r>
              <a:rPr lang="en-US" sz="1600" i="1" dirty="0">
                <a:latin typeface="Arial" panose="020B0604020202020204" pitchFamily="34" charset="0"/>
                <a:cs typeface="Arial" panose="020B0604020202020204" pitchFamily="34" charset="0"/>
              </a:rPr>
              <a:t>c</a:t>
            </a:r>
            <a:r>
              <a:rPr lang="en-US" sz="1600" dirty="0">
                <a:latin typeface="Arial" panose="020B0604020202020204" pitchFamily="34" charset="0"/>
                <a:cs typeface="Arial" panose="020B0604020202020204" pitchFamily="34" charset="0"/>
              </a:rPr>
              <a:t> Lactate (</a:t>
            </a:r>
            <a:r>
              <a:rPr lang="el-GR" sz="1600" dirty="0">
                <a:latin typeface="Arial" panose="020B0604020202020204" pitchFamily="34" charset="0"/>
                <a:cs typeface="Arial" panose="020B0604020202020204" pitchFamily="34" charset="0"/>
              </a:rPr>
              <a:t>μ</a:t>
            </a:r>
            <a:r>
              <a:rPr lang="en-US" sz="1600" dirty="0">
                <a:latin typeface="Arial" panose="020B0604020202020204" pitchFamily="34" charset="0"/>
                <a:cs typeface="Arial" panose="020B0604020202020204" pitchFamily="34" charset="0"/>
              </a:rPr>
              <a:t>M)</a:t>
            </a:r>
          </a:p>
        </p:txBody>
      </p:sp>
    </p:spTree>
    <p:extLst>
      <p:ext uri="{BB962C8B-B14F-4D97-AF65-F5344CB8AC3E}">
        <p14:creationId xmlns:p14="http://schemas.microsoft.com/office/powerpoint/2010/main" val="3421877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descr="Project Path: F:\lactate detection\millifluidic test\20240201\calibration 11 or 5 mLh-1.opju&#10;PE Folder: /calibration 11 or 5 mLh-1/Folder1/&#10;Short Name: Graph5"/>
          <p:cNvGraphicFramePr>
            <a:graphicFrameLocks noChangeAspect="1"/>
          </p:cNvGraphicFramePr>
          <p:nvPr/>
        </p:nvGraphicFramePr>
        <p:xfrm>
          <a:off x="-127000" y="1564330"/>
          <a:ext cx="4704762" cy="3600000"/>
        </p:xfrm>
        <a:graphic>
          <a:graphicData uri="http://schemas.openxmlformats.org/presentationml/2006/ole">
            <mc:AlternateContent xmlns:mc="http://schemas.openxmlformats.org/markup-compatibility/2006">
              <mc:Choice xmlns:v="urn:schemas-microsoft-com:vml" Requires="v">
                <p:oleObj name="Graph" r:id="rId3" imgW="3920650" imgH="3000697" progId="Origin95.Graph">
                  <p:embed/>
                </p:oleObj>
              </mc:Choice>
              <mc:Fallback>
                <p:oleObj name="Graph" r:id="rId3" imgW="3920650" imgH="3000697" progId="Origin95.Graph">
                  <p:embed/>
                  <p:pic>
                    <p:nvPicPr>
                      <p:cNvPr id="2" name="Object 1" descr="Project Path: F:\lactate detection\millifluidic test\20240201\calibration 11 or 5 mLh-1.opju&#10;PE Folder: /calibration 11 or 5 mLh-1/Folder1/&#10;Short Name: Graph5"/>
                      <p:cNvPicPr/>
                      <p:nvPr/>
                    </p:nvPicPr>
                    <p:blipFill>
                      <a:blip r:embed="rId4"/>
                      <a:stretch>
                        <a:fillRect/>
                      </a:stretch>
                    </p:blipFill>
                    <p:spPr>
                      <a:xfrm>
                        <a:off x="-127000" y="1564330"/>
                        <a:ext cx="4704762" cy="3600000"/>
                      </a:xfrm>
                      <a:prstGeom prst="rect">
                        <a:avLst/>
                      </a:prstGeom>
                    </p:spPr>
                  </p:pic>
                </p:oleObj>
              </mc:Fallback>
            </mc:AlternateContent>
          </a:graphicData>
        </a:graphic>
      </p:graphicFrame>
      <p:graphicFrame>
        <p:nvGraphicFramePr>
          <p:cNvPr id="3" name="Object 2" descr="Project Path: F:\lactate detection\millifluidic test\20240201\calibration 11 or 5 mLh-1.opju&#10;PE Folder: /calibration 11 or 5 mLh-1/Folder1/&#10;Short Name: Graph7"/>
          <p:cNvGraphicFramePr>
            <a:graphicFrameLocks noChangeAspect="1"/>
          </p:cNvGraphicFramePr>
          <p:nvPr/>
        </p:nvGraphicFramePr>
        <p:xfrm>
          <a:off x="3969279" y="1564330"/>
          <a:ext cx="4704762" cy="3600000"/>
        </p:xfrm>
        <a:graphic>
          <a:graphicData uri="http://schemas.openxmlformats.org/presentationml/2006/ole">
            <mc:AlternateContent xmlns:mc="http://schemas.openxmlformats.org/markup-compatibility/2006">
              <mc:Choice xmlns:v="urn:schemas-microsoft-com:vml" Requires="v">
                <p:oleObj name="Graph" r:id="rId5" imgW="3920760" imgH="3000960" progId="Origin95.Graph">
                  <p:embed/>
                </p:oleObj>
              </mc:Choice>
              <mc:Fallback>
                <p:oleObj name="Graph" r:id="rId5" imgW="3920760" imgH="3000960" progId="Origin95.Graph">
                  <p:embed/>
                  <p:pic>
                    <p:nvPicPr>
                      <p:cNvPr id="3" name="Object 2" descr="Project Path: F:\lactate detection\millifluidic test\20240201\calibration 11 or 5 mLh-1.opju&#10;PE Folder: /calibration 11 or 5 mLh-1/Folder1/&#10;Short Name: Graph7"/>
                      <p:cNvPicPr/>
                      <p:nvPr/>
                    </p:nvPicPr>
                    <p:blipFill>
                      <a:blip r:embed="rId6"/>
                      <a:stretch>
                        <a:fillRect/>
                      </a:stretch>
                    </p:blipFill>
                    <p:spPr>
                      <a:xfrm>
                        <a:off x="3969279" y="1564330"/>
                        <a:ext cx="4704762" cy="3600000"/>
                      </a:xfrm>
                      <a:prstGeom prst="rect">
                        <a:avLst/>
                      </a:prstGeom>
                    </p:spPr>
                  </p:pic>
                </p:oleObj>
              </mc:Fallback>
            </mc:AlternateContent>
          </a:graphicData>
        </a:graphic>
      </p:graphicFrame>
      <p:graphicFrame>
        <p:nvGraphicFramePr>
          <p:cNvPr id="4" name="Object 3" descr="Project Path: F:\lactate detection\millifluidic test\20240201\calibration 11 or 5 mLh-1.opju&#10;PE Folder: /calibration 11 or 5 mLh-1/Folder1/&#10;Short Name: Graph8"/>
          <p:cNvGraphicFramePr>
            <a:graphicFrameLocks noChangeAspect="1"/>
          </p:cNvGraphicFramePr>
          <p:nvPr/>
        </p:nvGraphicFramePr>
        <p:xfrm>
          <a:off x="8046765" y="1564330"/>
          <a:ext cx="4704762" cy="3600000"/>
        </p:xfrm>
        <a:graphic>
          <a:graphicData uri="http://schemas.openxmlformats.org/presentationml/2006/ole">
            <mc:AlternateContent xmlns:mc="http://schemas.openxmlformats.org/markup-compatibility/2006">
              <mc:Choice xmlns:v="urn:schemas-microsoft-com:vml" Requires="v">
                <p:oleObj name="Graph" r:id="rId7" imgW="3920760" imgH="3000960" progId="Origin95.Graph">
                  <p:embed/>
                </p:oleObj>
              </mc:Choice>
              <mc:Fallback>
                <p:oleObj name="Graph" r:id="rId7" imgW="3920760" imgH="3000960" progId="Origin95.Graph">
                  <p:embed/>
                  <p:pic>
                    <p:nvPicPr>
                      <p:cNvPr id="4" name="Object 3" descr="Project Path: F:\lactate detection\millifluidic test\20240201\calibration 11 or 5 mLh-1.opju&#10;PE Folder: /calibration 11 or 5 mLh-1/Folder1/&#10;Short Name: Graph8"/>
                      <p:cNvPicPr/>
                      <p:nvPr/>
                    </p:nvPicPr>
                    <p:blipFill>
                      <a:blip r:embed="rId8"/>
                      <a:stretch>
                        <a:fillRect/>
                      </a:stretch>
                    </p:blipFill>
                    <p:spPr>
                      <a:xfrm>
                        <a:off x="8046765" y="1564330"/>
                        <a:ext cx="4704762" cy="3600000"/>
                      </a:xfrm>
                      <a:prstGeom prst="rect">
                        <a:avLst/>
                      </a:prstGeom>
                    </p:spPr>
                  </p:pic>
                </p:oleObj>
              </mc:Fallback>
            </mc:AlternateContent>
          </a:graphicData>
        </a:graphic>
      </p:graphicFrame>
      <p:sp>
        <p:nvSpPr>
          <p:cNvPr id="5" name="TextBox 4"/>
          <p:cNvSpPr txBox="1"/>
          <p:nvPr/>
        </p:nvSpPr>
        <p:spPr>
          <a:xfrm>
            <a:off x="-1767" y="1564332"/>
            <a:ext cx="82731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a:t>
            </a:r>
          </a:p>
        </p:txBody>
      </p:sp>
      <p:sp>
        <p:nvSpPr>
          <p:cNvPr id="6" name="TextBox 5"/>
          <p:cNvSpPr txBox="1"/>
          <p:nvPr/>
        </p:nvSpPr>
        <p:spPr>
          <a:xfrm>
            <a:off x="4087905" y="1564330"/>
            <a:ext cx="82731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b)</a:t>
            </a:r>
          </a:p>
        </p:txBody>
      </p:sp>
      <p:sp>
        <p:nvSpPr>
          <p:cNvPr id="7" name="TextBox 6"/>
          <p:cNvSpPr txBox="1"/>
          <p:nvPr/>
        </p:nvSpPr>
        <p:spPr>
          <a:xfrm>
            <a:off x="8165391" y="1564331"/>
            <a:ext cx="82731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c)</a:t>
            </a:r>
          </a:p>
        </p:txBody>
      </p:sp>
    </p:spTree>
    <p:extLst>
      <p:ext uri="{BB962C8B-B14F-4D97-AF65-F5344CB8AC3E}">
        <p14:creationId xmlns:p14="http://schemas.microsoft.com/office/powerpoint/2010/main" val="4192376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descr="Project Path: \\Mac\XINNE ^OO^\lactate\portable device\Reaction time.opju&#10;PE Folder: /Reaction time/Folder1/&#10;Short Name: Graph8">
            <a:extLst>
              <a:ext uri="{FF2B5EF4-FFF2-40B4-BE49-F238E27FC236}">
                <a16:creationId xmlns:a16="http://schemas.microsoft.com/office/drawing/2014/main" id="{E3D5F929-70F0-C88A-AF2B-C1CEC2AF4EA1}"/>
              </a:ext>
            </a:extLst>
          </p:cNvPr>
          <p:cNvGraphicFramePr>
            <a:graphicFrameLocks noChangeAspect="1"/>
          </p:cNvGraphicFramePr>
          <p:nvPr/>
        </p:nvGraphicFramePr>
        <p:xfrm>
          <a:off x="2817340" y="1143000"/>
          <a:ext cx="5973206" cy="4572000"/>
        </p:xfrm>
        <a:graphic>
          <a:graphicData uri="http://schemas.openxmlformats.org/presentationml/2006/ole">
            <mc:AlternateContent xmlns:mc="http://schemas.openxmlformats.org/markup-compatibility/2006">
              <mc:Choice xmlns:v="urn:schemas-microsoft-com:vml" Requires="v">
                <p:oleObj name="Graph" r:id="rId3" imgW="9802345" imgH="7502491" progId="Origin95.Graph">
                  <p:embed/>
                </p:oleObj>
              </mc:Choice>
              <mc:Fallback>
                <p:oleObj name="Graph" r:id="rId3" imgW="9802345" imgH="7502491" progId="Origin95.Graph">
                  <p:embed/>
                  <p:pic>
                    <p:nvPicPr>
                      <p:cNvPr id="2" name="Object 1" descr="Project Path: \\Mac\XINNE ^OO^\lactate\portable device\Reaction time.opju&#10;PE Folder: /Reaction time/Folder1/&#10;Short Name: Graph8">
                        <a:extLst>
                          <a:ext uri="{FF2B5EF4-FFF2-40B4-BE49-F238E27FC236}">
                            <a16:creationId xmlns:a16="http://schemas.microsoft.com/office/drawing/2014/main" id="{E3D5F929-70F0-C88A-AF2B-C1CEC2AF4EA1}"/>
                          </a:ext>
                        </a:extLst>
                      </p:cNvPr>
                      <p:cNvPicPr/>
                      <p:nvPr/>
                    </p:nvPicPr>
                    <p:blipFill>
                      <a:blip r:embed="rId4"/>
                      <a:stretch>
                        <a:fillRect/>
                      </a:stretch>
                    </p:blipFill>
                    <p:spPr>
                      <a:xfrm>
                        <a:off x="2817340" y="1143000"/>
                        <a:ext cx="5973206" cy="4572000"/>
                      </a:xfrm>
                      <a:prstGeom prst="rect">
                        <a:avLst/>
                      </a:prstGeom>
                    </p:spPr>
                  </p:pic>
                </p:oleObj>
              </mc:Fallback>
            </mc:AlternateContent>
          </a:graphicData>
        </a:graphic>
      </p:graphicFrame>
    </p:spTree>
    <p:extLst>
      <p:ext uri="{BB962C8B-B14F-4D97-AF65-F5344CB8AC3E}">
        <p14:creationId xmlns:p14="http://schemas.microsoft.com/office/powerpoint/2010/main" val="1607819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D1600E9A-41FA-BB33-A7B2-61D0FD808EC6}"/>
              </a:ext>
            </a:extLst>
          </p:cNvPr>
          <p:cNvGraphicFramePr>
            <a:graphicFrameLocks noChangeAspect="1"/>
          </p:cNvGraphicFramePr>
          <p:nvPr>
            <p:extLst>
              <p:ext uri="{D42A27DB-BD31-4B8C-83A1-F6EECF244321}">
                <p14:modId xmlns:p14="http://schemas.microsoft.com/office/powerpoint/2010/main" val="1961685042"/>
              </p:ext>
            </p:extLst>
          </p:nvPr>
        </p:nvGraphicFramePr>
        <p:xfrm>
          <a:off x="0" y="-1"/>
          <a:ext cx="8959809" cy="6858000"/>
        </p:xfrm>
        <a:graphic>
          <a:graphicData uri="http://schemas.openxmlformats.org/presentationml/2006/ole">
            <mc:AlternateContent xmlns:mc="http://schemas.openxmlformats.org/markup-compatibility/2006">
              <mc:Choice xmlns:v="urn:schemas-microsoft-com:vml" Requires="v">
                <p:oleObj name="Graph" r:id="rId3" imgW="9802345" imgH="7502491" progId="Origin95.Graph">
                  <p:embed/>
                </p:oleObj>
              </mc:Choice>
              <mc:Fallback>
                <p:oleObj name="Graph" r:id="rId3" imgW="9802345" imgH="7502491" progId="Origin95.Graph">
                  <p:embed/>
                  <p:pic>
                    <p:nvPicPr>
                      <p:cNvPr id="3" name="Object 2">
                        <a:extLst>
                          <a:ext uri="{FF2B5EF4-FFF2-40B4-BE49-F238E27FC236}">
                            <a16:creationId xmlns:a16="http://schemas.microsoft.com/office/drawing/2014/main" id="{D1600E9A-41FA-BB33-A7B2-61D0FD808EC6}"/>
                          </a:ext>
                        </a:extLst>
                      </p:cNvPr>
                      <p:cNvPicPr/>
                      <p:nvPr/>
                    </p:nvPicPr>
                    <p:blipFill>
                      <a:blip r:embed="rId4"/>
                      <a:stretch>
                        <a:fillRect/>
                      </a:stretch>
                    </p:blipFill>
                    <p:spPr>
                      <a:xfrm>
                        <a:off x="0" y="-1"/>
                        <a:ext cx="8959809" cy="6858000"/>
                      </a:xfrm>
                      <a:prstGeom prst="rect">
                        <a:avLst/>
                      </a:prstGeom>
                    </p:spPr>
                  </p:pic>
                </p:oleObj>
              </mc:Fallback>
            </mc:AlternateContent>
          </a:graphicData>
        </a:graphic>
      </p:graphicFrame>
    </p:spTree>
    <p:extLst>
      <p:ext uri="{BB962C8B-B14F-4D97-AF65-F5344CB8AC3E}">
        <p14:creationId xmlns:p14="http://schemas.microsoft.com/office/powerpoint/2010/main" val="3637801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descr="Project Path: \\Mac\XINNE ^OO^\lactate\manuscript\20240902\graphs\Animal trial_1 blood.opju&#10;PE Folder: /Animal trial_1 blood/&#10;Short Name: Graph1">
            <a:extLst>
              <a:ext uri="{FF2B5EF4-FFF2-40B4-BE49-F238E27FC236}">
                <a16:creationId xmlns:a16="http://schemas.microsoft.com/office/drawing/2014/main" id="{87AE25B5-507F-40B8-9367-45F014D23E63}"/>
              </a:ext>
            </a:extLst>
          </p:cNvPr>
          <p:cNvGraphicFramePr>
            <a:graphicFrameLocks noChangeAspect="1"/>
          </p:cNvGraphicFramePr>
          <p:nvPr/>
        </p:nvGraphicFramePr>
        <p:xfrm>
          <a:off x="1057104" y="1261103"/>
          <a:ext cx="5375885" cy="4114800"/>
        </p:xfrm>
        <a:graphic>
          <a:graphicData uri="http://schemas.openxmlformats.org/presentationml/2006/ole">
            <mc:AlternateContent xmlns:mc="http://schemas.openxmlformats.org/markup-compatibility/2006">
              <mc:Choice xmlns:v="urn:schemas-microsoft-com:vml" Requires="v">
                <p:oleObj name="Graph" r:id="rId3" imgW="9802345" imgH="7502491" progId="Origin95.Graph">
                  <p:embed/>
                </p:oleObj>
              </mc:Choice>
              <mc:Fallback>
                <p:oleObj name="Graph" r:id="rId3" imgW="9802345" imgH="7502491" progId="Origin95.Graph">
                  <p:embed/>
                  <p:pic>
                    <p:nvPicPr>
                      <p:cNvPr id="6" name="Object 5" descr="Project Path: \\Mac\XINNE ^OO^\lactate\manuscript\20240902\graphs\Animal trial_1 blood.opju&#10;PE Folder: /Animal trial_1 blood/&#10;Short Name: Graph1">
                        <a:extLst>
                          <a:ext uri="{FF2B5EF4-FFF2-40B4-BE49-F238E27FC236}">
                            <a16:creationId xmlns:a16="http://schemas.microsoft.com/office/drawing/2014/main" id="{87AE25B5-507F-40B8-9367-45F014D23E63}"/>
                          </a:ext>
                        </a:extLst>
                      </p:cNvPr>
                      <p:cNvPicPr/>
                      <p:nvPr/>
                    </p:nvPicPr>
                    <p:blipFill>
                      <a:blip r:embed="rId4"/>
                      <a:stretch>
                        <a:fillRect/>
                      </a:stretch>
                    </p:blipFill>
                    <p:spPr>
                      <a:xfrm>
                        <a:off x="1057104" y="1261103"/>
                        <a:ext cx="5375885" cy="4114800"/>
                      </a:xfrm>
                      <a:prstGeom prst="rect">
                        <a:avLst/>
                      </a:prstGeom>
                    </p:spPr>
                  </p:pic>
                </p:oleObj>
              </mc:Fallback>
            </mc:AlternateContent>
          </a:graphicData>
        </a:graphic>
      </p:graphicFrame>
      <p:graphicFrame>
        <p:nvGraphicFramePr>
          <p:cNvPr id="7" name="Object 6" descr="Project Path: &#10;PE Folder: //&#10;Short Name: Graph2">
            <a:extLst>
              <a:ext uri="{FF2B5EF4-FFF2-40B4-BE49-F238E27FC236}">
                <a16:creationId xmlns:a16="http://schemas.microsoft.com/office/drawing/2014/main" id="{555F851D-1F61-569B-4354-C83598AD0939}"/>
              </a:ext>
            </a:extLst>
          </p:cNvPr>
          <p:cNvGraphicFramePr>
            <a:graphicFrameLocks noChangeAspect="1"/>
          </p:cNvGraphicFramePr>
          <p:nvPr/>
        </p:nvGraphicFramePr>
        <p:xfrm>
          <a:off x="6222085" y="1375403"/>
          <a:ext cx="5136956" cy="3931920"/>
        </p:xfrm>
        <a:graphic>
          <a:graphicData uri="http://schemas.openxmlformats.org/presentationml/2006/ole">
            <mc:AlternateContent xmlns:mc="http://schemas.openxmlformats.org/markup-compatibility/2006">
              <mc:Choice xmlns:v="urn:schemas-microsoft-com:vml" Requires="v">
                <p:oleObj name="Graph" r:id="rId5" imgW="9802345" imgH="7502491" progId="Origin95.Graph">
                  <p:embed/>
                </p:oleObj>
              </mc:Choice>
              <mc:Fallback>
                <p:oleObj name="Graph" r:id="rId5" imgW="9802345" imgH="7502491" progId="Origin95.Graph">
                  <p:embed/>
                  <p:pic>
                    <p:nvPicPr>
                      <p:cNvPr id="7" name="Object 6" descr="Project Path: &#10;PE Folder: //&#10;Short Name: Graph2">
                        <a:extLst>
                          <a:ext uri="{FF2B5EF4-FFF2-40B4-BE49-F238E27FC236}">
                            <a16:creationId xmlns:a16="http://schemas.microsoft.com/office/drawing/2014/main" id="{555F851D-1F61-569B-4354-C83598AD0939}"/>
                          </a:ext>
                        </a:extLst>
                      </p:cNvPr>
                      <p:cNvPicPr/>
                      <p:nvPr/>
                    </p:nvPicPr>
                    <p:blipFill>
                      <a:blip r:embed="rId6"/>
                      <a:stretch>
                        <a:fillRect/>
                      </a:stretch>
                    </p:blipFill>
                    <p:spPr>
                      <a:xfrm>
                        <a:off x="6222085" y="1375403"/>
                        <a:ext cx="5136956" cy="393192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94FD898B-3600-8196-EB57-A7C9F7FC9C2A}"/>
              </a:ext>
            </a:extLst>
          </p:cNvPr>
          <p:cNvSpPr txBox="1"/>
          <p:nvPr/>
        </p:nvSpPr>
        <p:spPr>
          <a:xfrm>
            <a:off x="1234912" y="1387172"/>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a:t>
            </a:r>
          </a:p>
        </p:txBody>
      </p:sp>
      <p:sp>
        <p:nvSpPr>
          <p:cNvPr id="9" name="TextBox 8">
            <a:extLst>
              <a:ext uri="{FF2B5EF4-FFF2-40B4-BE49-F238E27FC236}">
                <a16:creationId xmlns:a16="http://schemas.microsoft.com/office/drawing/2014/main" id="{BB6E9D40-63B1-EE18-7B2E-AAD74D594959}"/>
              </a:ext>
            </a:extLst>
          </p:cNvPr>
          <p:cNvSpPr txBox="1"/>
          <p:nvPr/>
        </p:nvSpPr>
        <p:spPr>
          <a:xfrm>
            <a:off x="6295543" y="1387170"/>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2083126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descr="Project Path: \\Mac\XINNE ^OO^\lactate detection\microdialysis probe\microplate 20231025\microdialysis BSA.opju&#10;PE Folder: /microdialysis BSA/Folder1/&#10;Short Name: Graph5">
            <a:extLst>
              <a:ext uri="{FF2B5EF4-FFF2-40B4-BE49-F238E27FC236}">
                <a16:creationId xmlns:a16="http://schemas.microsoft.com/office/drawing/2014/main" id="{0FE7E767-7406-CBC7-1531-07D765650A56}"/>
              </a:ext>
            </a:extLst>
          </p:cNvPr>
          <p:cNvGraphicFramePr>
            <a:graphicFrameLocks noChangeAspect="1"/>
          </p:cNvGraphicFramePr>
          <p:nvPr/>
        </p:nvGraphicFramePr>
        <p:xfrm>
          <a:off x="1762812" y="685800"/>
          <a:ext cx="7167847" cy="5486400"/>
        </p:xfrm>
        <a:graphic>
          <a:graphicData uri="http://schemas.openxmlformats.org/presentationml/2006/ole">
            <mc:AlternateContent xmlns:mc="http://schemas.openxmlformats.org/markup-compatibility/2006">
              <mc:Choice xmlns:v="urn:schemas-microsoft-com:vml" Requires="v">
                <p:oleObj name="Graph" r:id="rId3" imgW="9802345" imgH="7502438" progId="Origin95.Graph">
                  <p:embed/>
                </p:oleObj>
              </mc:Choice>
              <mc:Fallback>
                <p:oleObj name="Graph" r:id="rId3" imgW="9802345" imgH="7502438" progId="Origin95.Graph">
                  <p:embed/>
                  <p:pic>
                    <p:nvPicPr>
                      <p:cNvPr id="3" name="Object 2" descr="Project Path: \\Mac\XINNE ^OO^\lactate detection\microdialysis probe\microplate 20231025\microdialysis BSA.opju&#10;PE Folder: /microdialysis BSA/Folder1/&#10;Short Name: Graph5">
                        <a:extLst>
                          <a:ext uri="{FF2B5EF4-FFF2-40B4-BE49-F238E27FC236}">
                            <a16:creationId xmlns:a16="http://schemas.microsoft.com/office/drawing/2014/main" id="{0FE7E767-7406-CBC7-1531-07D765650A56}"/>
                          </a:ext>
                        </a:extLst>
                      </p:cNvPr>
                      <p:cNvPicPr/>
                      <p:nvPr/>
                    </p:nvPicPr>
                    <p:blipFill>
                      <a:blip r:embed="rId4"/>
                      <a:stretch>
                        <a:fillRect/>
                      </a:stretch>
                    </p:blipFill>
                    <p:spPr>
                      <a:xfrm>
                        <a:off x="1762812" y="685800"/>
                        <a:ext cx="7167847" cy="5486400"/>
                      </a:xfrm>
                      <a:prstGeom prst="rect">
                        <a:avLst/>
                      </a:prstGeom>
                    </p:spPr>
                  </p:pic>
                </p:oleObj>
              </mc:Fallback>
            </mc:AlternateContent>
          </a:graphicData>
        </a:graphic>
      </p:graphicFrame>
    </p:spTree>
    <p:extLst>
      <p:ext uri="{BB962C8B-B14F-4D97-AF65-F5344CB8AC3E}">
        <p14:creationId xmlns:p14="http://schemas.microsoft.com/office/powerpoint/2010/main" val="941303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descr="Project Path: \\Mac\XINNE ^OO^\lactate detection\millifluidic test\20240912\Animal trial_20240808\Animal trial_20240808_microdialysis.opju&#10;PE Folder: /Animal trial_20240808_microdialysis/Folder1/&#10;Short Name: Graph5">
            <a:extLst>
              <a:ext uri="{FF2B5EF4-FFF2-40B4-BE49-F238E27FC236}">
                <a16:creationId xmlns:a16="http://schemas.microsoft.com/office/drawing/2014/main" id="{50D60082-F5B4-E354-4143-702E3B3BA614}"/>
              </a:ext>
            </a:extLst>
          </p:cNvPr>
          <p:cNvGraphicFramePr>
            <a:graphicFrameLocks noChangeAspect="1"/>
          </p:cNvGraphicFramePr>
          <p:nvPr>
            <p:extLst>
              <p:ext uri="{D42A27DB-BD31-4B8C-83A1-F6EECF244321}">
                <p14:modId xmlns:p14="http://schemas.microsoft.com/office/powerpoint/2010/main" val="693507809"/>
              </p:ext>
            </p:extLst>
          </p:nvPr>
        </p:nvGraphicFramePr>
        <p:xfrm>
          <a:off x="95250" y="-1"/>
          <a:ext cx="5973206" cy="4572000"/>
        </p:xfrm>
        <a:graphic>
          <a:graphicData uri="http://schemas.openxmlformats.org/presentationml/2006/ole">
            <mc:AlternateContent xmlns:mc="http://schemas.openxmlformats.org/markup-compatibility/2006">
              <mc:Choice xmlns:v="urn:schemas-microsoft-com:vml" Requires="v">
                <p:oleObj name="Graph" r:id="rId3" imgW="9802345" imgH="7502491" progId="Origin95.Graph">
                  <p:embed/>
                </p:oleObj>
              </mc:Choice>
              <mc:Fallback>
                <p:oleObj name="Graph" r:id="rId3" imgW="9802345" imgH="7502491" progId="Origin95.Graph">
                  <p:embed/>
                  <p:pic>
                    <p:nvPicPr>
                      <p:cNvPr id="2" name="Object 1" descr="Project Path: \\Mac\XINNE ^OO^\lactate detection\millifluidic test\20240912\Animal trial_20240808\Animal trial_20240808_microdialysis.opju&#10;PE Folder: /Animal trial_20240808_microdialysis/Folder1/&#10;Short Name: Graph5">
                        <a:extLst>
                          <a:ext uri="{FF2B5EF4-FFF2-40B4-BE49-F238E27FC236}">
                            <a16:creationId xmlns:a16="http://schemas.microsoft.com/office/drawing/2014/main" id="{50D60082-F5B4-E354-4143-702E3B3BA614}"/>
                          </a:ext>
                        </a:extLst>
                      </p:cNvPr>
                      <p:cNvPicPr/>
                      <p:nvPr/>
                    </p:nvPicPr>
                    <p:blipFill>
                      <a:blip r:embed="rId4"/>
                      <a:stretch>
                        <a:fillRect/>
                      </a:stretch>
                    </p:blipFill>
                    <p:spPr>
                      <a:xfrm>
                        <a:off x="95250" y="-1"/>
                        <a:ext cx="5973206" cy="4572000"/>
                      </a:xfrm>
                      <a:prstGeom prst="rect">
                        <a:avLst/>
                      </a:prstGeom>
                    </p:spPr>
                  </p:pic>
                </p:oleObj>
              </mc:Fallback>
            </mc:AlternateContent>
          </a:graphicData>
        </a:graphic>
      </p:graphicFrame>
      <p:graphicFrame>
        <p:nvGraphicFramePr>
          <p:cNvPr id="4" name="Object 3" descr="Project Path: \\Mac\XINNE ^OO^\lactate detection\millifluidic test\20240912\Animal trial_20240808\Animal trial_20240808_microdialysis.opju&#10;PE Folder: /Animal trial_20240808_microdialysis/Folder1/&#10;Short Name: Graph3">
            <a:extLst>
              <a:ext uri="{FF2B5EF4-FFF2-40B4-BE49-F238E27FC236}">
                <a16:creationId xmlns:a16="http://schemas.microsoft.com/office/drawing/2014/main" id="{EFD4B724-2043-68A8-2647-0C7AE8B7B94B}"/>
              </a:ext>
            </a:extLst>
          </p:cNvPr>
          <p:cNvGraphicFramePr>
            <a:graphicFrameLocks noChangeAspect="1"/>
          </p:cNvGraphicFramePr>
          <p:nvPr>
            <p:extLst>
              <p:ext uri="{D42A27DB-BD31-4B8C-83A1-F6EECF244321}">
                <p14:modId xmlns:p14="http://schemas.microsoft.com/office/powerpoint/2010/main" val="2896028220"/>
              </p:ext>
            </p:extLst>
          </p:nvPr>
        </p:nvGraphicFramePr>
        <p:xfrm>
          <a:off x="6398276" y="1042988"/>
          <a:ext cx="4121513" cy="3154680"/>
        </p:xfrm>
        <a:graphic>
          <a:graphicData uri="http://schemas.openxmlformats.org/presentationml/2006/ole">
            <mc:AlternateContent xmlns:mc="http://schemas.openxmlformats.org/markup-compatibility/2006">
              <mc:Choice xmlns:v="urn:schemas-microsoft-com:vml" Requires="v">
                <p:oleObj name="Graph" r:id="rId5" imgW="9802345" imgH="7502491" progId="Origin95.Graph">
                  <p:embed/>
                </p:oleObj>
              </mc:Choice>
              <mc:Fallback>
                <p:oleObj name="Graph" r:id="rId5" imgW="9802345" imgH="7502491" progId="Origin95.Graph">
                  <p:embed/>
                  <p:pic>
                    <p:nvPicPr>
                      <p:cNvPr id="4" name="Object 3" descr="Project Path: \\Mac\XINNE ^OO^\lactate detection\millifluidic test\20240912\Animal trial_20240808\Animal trial_20240808_microdialysis.opju&#10;PE Folder: /Animal trial_20240808_microdialysis/Folder1/&#10;Short Name: Graph3">
                        <a:extLst>
                          <a:ext uri="{FF2B5EF4-FFF2-40B4-BE49-F238E27FC236}">
                            <a16:creationId xmlns:a16="http://schemas.microsoft.com/office/drawing/2014/main" id="{EFD4B724-2043-68A8-2647-0C7AE8B7B94B}"/>
                          </a:ext>
                        </a:extLst>
                      </p:cNvPr>
                      <p:cNvPicPr/>
                      <p:nvPr/>
                    </p:nvPicPr>
                    <p:blipFill>
                      <a:blip r:embed="rId6"/>
                      <a:stretch>
                        <a:fillRect/>
                      </a:stretch>
                    </p:blipFill>
                    <p:spPr>
                      <a:xfrm>
                        <a:off x="6398276" y="1042988"/>
                        <a:ext cx="4121513" cy="315468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75E08644-275C-40B1-79A1-762DD3DA4619}"/>
              </a:ext>
            </a:extLst>
          </p:cNvPr>
          <p:cNvSpPr txBox="1"/>
          <p:nvPr/>
        </p:nvSpPr>
        <p:spPr>
          <a:xfrm>
            <a:off x="-94220" y="812155"/>
            <a:ext cx="827314"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a:t>
            </a:r>
          </a:p>
        </p:txBody>
      </p:sp>
      <p:sp>
        <p:nvSpPr>
          <p:cNvPr id="6" name="TextBox 5">
            <a:extLst>
              <a:ext uri="{FF2B5EF4-FFF2-40B4-BE49-F238E27FC236}">
                <a16:creationId xmlns:a16="http://schemas.microsoft.com/office/drawing/2014/main" id="{542DEF23-9B1D-5CD0-F63D-53FF05638A1E}"/>
              </a:ext>
            </a:extLst>
          </p:cNvPr>
          <p:cNvSpPr txBox="1"/>
          <p:nvPr/>
        </p:nvSpPr>
        <p:spPr>
          <a:xfrm>
            <a:off x="6257926" y="812154"/>
            <a:ext cx="827314"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319383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BFDB4A-5A63-624A-E005-5D89C320E8C1}"/>
              </a:ext>
            </a:extLst>
          </p:cNvPr>
          <p:cNvSpPr txBox="1"/>
          <p:nvPr/>
        </p:nvSpPr>
        <p:spPr>
          <a:xfrm>
            <a:off x="241326" y="1490875"/>
            <a:ext cx="829307"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a:t>
            </a:r>
          </a:p>
        </p:txBody>
      </p:sp>
      <p:sp>
        <p:nvSpPr>
          <p:cNvPr id="6" name="TextBox 5">
            <a:extLst>
              <a:ext uri="{FF2B5EF4-FFF2-40B4-BE49-F238E27FC236}">
                <a16:creationId xmlns:a16="http://schemas.microsoft.com/office/drawing/2014/main" id="{C4BAD1E1-8193-360C-D6B7-B324C5060919}"/>
              </a:ext>
            </a:extLst>
          </p:cNvPr>
          <p:cNvSpPr txBox="1"/>
          <p:nvPr/>
        </p:nvSpPr>
        <p:spPr>
          <a:xfrm>
            <a:off x="5369082" y="1490874"/>
            <a:ext cx="829307"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b)</a:t>
            </a:r>
          </a:p>
        </p:txBody>
      </p:sp>
      <p:graphicFrame>
        <p:nvGraphicFramePr>
          <p:cNvPr id="7" name="Object 6" descr="Project Path: \\Mac\XINNE ^OO^\lactate detection\millifluidic test\20240808_Animal trial\20240808_Animal trial_2.opju&#10;PE Folder: /20240808_Animal trial_2/Folder1/&#10;Short Name: Graph9">
            <a:extLst>
              <a:ext uri="{FF2B5EF4-FFF2-40B4-BE49-F238E27FC236}">
                <a16:creationId xmlns:a16="http://schemas.microsoft.com/office/drawing/2014/main" id="{D485D92E-F97D-B0AD-36E6-53F0C64193FD}"/>
              </a:ext>
            </a:extLst>
          </p:cNvPr>
          <p:cNvGraphicFramePr>
            <a:graphicFrameLocks noChangeAspect="1"/>
          </p:cNvGraphicFramePr>
          <p:nvPr>
            <p:extLst>
              <p:ext uri="{D42A27DB-BD31-4B8C-83A1-F6EECF244321}">
                <p14:modId xmlns:p14="http://schemas.microsoft.com/office/powerpoint/2010/main" val="387701582"/>
              </p:ext>
            </p:extLst>
          </p:nvPr>
        </p:nvGraphicFramePr>
        <p:xfrm>
          <a:off x="-116008" y="1721708"/>
          <a:ext cx="5973206" cy="4572000"/>
        </p:xfrm>
        <a:graphic>
          <a:graphicData uri="http://schemas.openxmlformats.org/presentationml/2006/ole">
            <mc:AlternateContent xmlns:mc="http://schemas.openxmlformats.org/markup-compatibility/2006">
              <mc:Choice xmlns:v="urn:schemas-microsoft-com:vml" Requires="v">
                <p:oleObj name="Graph" r:id="rId3" imgW="9802345" imgH="7502438" progId="Origin95.Graph">
                  <p:embed/>
                </p:oleObj>
              </mc:Choice>
              <mc:Fallback>
                <p:oleObj name="Graph" r:id="rId3" imgW="9802345" imgH="7502438" progId="Origin95.Graph">
                  <p:embed/>
                  <p:pic>
                    <p:nvPicPr>
                      <p:cNvPr id="7" name="Object 6" descr="Project Path: \\Mac\XINNE ^OO^\lactate detection\millifluidic test\20240808_Animal trial\20240808_Animal trial_2.opju&#10;PE Folder: /20240808_Animal trial_2/Folder1/&#10;Short Name: Graph9">
                        <a:extLst>
                          <a:ext uri="{FF2B5EF4-FFF2-40B4-BE49-F238E27FC236}">
                            <a16:creationId xmlns:a16="http://schemas.microsoft.com/office/drawing/2014/main" id="{D485D92E-F97D-B0AD-36E6-53F0C64193FD}"/>
                          </a:ext>
                        </a:extLst>
                      </p:cNvPr>
                      <p:cNvPicPr/>
                      <p:nvPr/>
                    </p:nvPicPr>
                    <p:blipFill>
                      <a:blip r:embed="rId4"/>
                      <a:stretch>
                        <a:fillRect/>
                      </a:stretch>
                    </p:blipFill>
                    <p:spPr>
                      <a:xfrm>
                        <a:off x="-116008" y="1721708"/>
                        <a:ext cx="5973206" cy="4572000"/>
                      </a:xfrm>
                      <a:prstGeom prst="rect">
                        <a:avLst/>
                      </a:prstGeom>
                    </p:spPr>
                  </p:pic>
                </p:oleObj>
              </mc:Fallback>
            </mc:AlternateContent>
          </a:graphicData>
        </a:graphic>
      </p:graphicFrame>
      <p:graphicFrame>
        <p:nvGraphicFramePr>
          <p:cNvPr id="8" name="Object 7" descr="Project Path: \\Mac\XINNE ^OO^\lactate detection\millifluidic test\20240814_Animal trial\20240814_Animal trial.opju&#10;PE Folder: /20240814_Animal trial/Folder1/&#10;Short Name: Graph8">
            <a:extLst>
              <a:ext uri="{FF2B5EF4-FFF2-40B4-BE49-F238E27FC236}">
                <a16:creationId xmlns:a16="http://schemas.microsoft.com/office/drawing/2014/main" id="{6F6DCD66-8D01-1A13-0EED-89E9C37DCE2D}"/>
              </a:ext>
            </a:extLst>
          </p:cNvPr>
          <p:cNvGraphicFramePr>
            <a:graphicFrameLocks noChangeAspect="1"/>
          </p:cNvGraphicFramePr>
          <p:nvPr>
            <p:extLst>
              <p:ext uri="{D42A27DB-BD31-4B8C-83A1-F6EECF244321}">
                <p14:modId xmlns:p14="http://schemas.microsoft.com/office/powerpoint/2010/main" val="2114530849"/>
              </p:ext>
            </p:extLst>
          </p:nvPr>
        </p:nvGraphicFramePr>
        <p:xfrm>
          <a:off x="5019820" y="1721708"/>
          <a:ext cx="5973206" cy="4572000"/>
        </p:xfrm>
        <a:graphic>
          <a:graphicData uri="http://schemas.openxmlformats.org/presentationml/2006/ole">
            <mc:AlternateContent xmlns:mc="http://schemas.openxmlformats.org/markup-compatibility/2006">
              <mc:Choice xmlns:v="urn:schemas-microsoft-com:vml" Requires="v">
                <p:oleObj name="Graph" r:id="rId5" imgW="9802345" imgH="7502438" progId="Origin95.Graph">
                  <p:embed/>
                </p:oleObj>
              </mc:Choice>
              <mc:Fallback>
                <p:oleObj name="Graph" r:id="rId5" imgW="9802345" imgH="7502438" progId="Origin95.Graph">
                  <p:embed/>
                  <p:pic>
                    <p:nvPicPr>
                      <p:cNvPr id="8" name="Object 7" descr="Project Path: \\Mac\XINNE ^OO^\lactate detection\millifluidic test\20240814_Animal trial\20240814_Animal trial.opju&#10;PE Folder: /20240814_Animal trial/Folder1/&#10;Short Name: Graph8">
                        <a:extLst>
                          <a:ext uri="{FF2B5EF4-FFF2-40B4-BE49-F238E27FC236}">
                            <a16:creationId xmlns:a16="http://schemas.microsoft.com/office/drawing/2014/main" id="{6F6DCD66-8D01-1A13-0EED-89E9C37DCE2D}"/>
                          </a:ext>
                        </a:extLst>
                      </p:cNvPr>
                      <p:cNvPicPr/>
                      <p:nvPr/>
                    </p:nvPicPr>
                    <p:blipFill>
                      <a:blip r:embed="rId6"/>
                      <a:stretch>
                        <a:fillRect/>
                      </a:stretch>
                    </p:blipFill>
                    <p:spPr>
                      <a:xfrm>
                        <a:off x="5019820" y="1721708"/>
                        <a:ext cx="5973206" cy="4572000"/>
                      </a:xfrm>
                      <a:prstGeom prst="rect">
                        <a:avLst/>
                      </a:prstGeom>
                    </p:spPr>
                  </p:pic>
                </p:oleObj>
              </mc:Fallback>
            </mc:AlternateContent>
          </a:graphicData>
        </a:graphic>
      </p:graphicFrame>
    </p:spTree>
    <p:extLst>
      <p:ext uri="{BB962C8B-B14F-4D97-AF65-F5344CB8AC3E}">
        <p14:creationId xmlns:p14="http://schemas.microsoft.com/office/powerpoint/2010/main" val="1471818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178B0-1F18-9FB0-DF58-7315BC0FDE68}"/>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A304DAC2-F167-12C5-477B-65B460018C13}"/>
              </a:ext>
            </a:extLst>
          </p:cNvPr>
          <p:cNvGraphicFramePr>
            <a:graphicFrameLocks noChangeAspect="1"/>
          </p:cNvGraphicFramePr>
          <p:nvPr>
            <p:extLst>
              <p:ext uri="{D42A27DB-BD31-4B8C-83A1-F6EECF244321}">
                <p14:modId xmlns:p14="http://schemas.microsoft.com/office/powerpoint/2010/main" val="4260887291"/>
              </p:ext>
            </p:extLst>
          </p:nvPr>
        </p:nvGraphicFramePr>
        <p:xfrm>
          <a:off x="769973" y="1101828"/>
          <a:ext cx="5136957" cy="3931920"/>
        </p:xfrm>
        <a:graphic>
          <a:graphicData uri="http://schemas.openxmlformats.org/presentationml/2006/ole">
            <mc:AlternateContent xmlns:mc="http://schemas.openxmlformats.org/markup-compatibility/2006">
              <mc:Choice xmlns:v="urn:schemas-microsoft-com:vml" Requires="v">
                <p:oleObj name="Graph" r:id="rId3" imgW="9802345" imgH="7502438" progId="Origin95.Graph">
                  <p:embed/>
                </p:oleObj>
              </mc:Choice>
              <mc:Fallback>
                <p:oleObj name="Graph" r:id="rId3" imgW="9802345" imgH="7502438" progId="Origin95.Graph">
                  <p:embed/>
                  <p:pic>
                    <p:nvPicPr>
                      <p:cNvPr id="2" name="Object 1">
                        <a:extLst>
                          <a:ext uri="{FF2B5EF4-FFF2-40B4-BE49-F238E27FC236}">
                            <a16:creationId xmlns:a16="http://schemas.microsoft.com/office/drawing/2014/main" id="{A304DAC2-F167-12C5-477B-65B460018C13}"/>
                          </a:ext>
                        </a:extLst>
                      </p:cNvPr>
                      <p:cNvPicPr/>
                      <p:nvPr/>
                    </p:nvPicPr>
                    <p:blipFill>
                      <a:blip r:embed="rId4"/>
                      <a:stretch>
                        <a:fillRect/>
                      </a:stretch>
                    </p:blipFill>
                    <p:spPr>
                      <a:xfrm>
                        <a:off x="769973" y="1101828"/>
                        <a:ext cx="5136957" cy="393192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C8649AF1-5203-4E3C-7805-D6B37DB0482B}"/>
              </a:ext>
            </a:extLst>
          </p:cNvPr>
          <p:cNvSpPr txBox="1"/>
          <p:nvPr/>
        </p:nvSpPr>
        <p:spPr>
          <a:xfrm>
            <a:off x="5524003" y="991840"/>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b)</a:t>
            </a:r>
          </a:p>
        </p:txBody>
      </p:sp>
      <p:sp>
        <p:nvSpPr>
          <p:cNvPr id="12" name="TextBox 11">
            <a:extLst>
              <a:ext uri="{FF2B5EF4-FFF2-40B4-BE49-F238E27FC236}">
                <a16:creationId xmlns:a16="http://schemas.microsoft.com/office/drawing/2014/main" id="{AEC66B70-1A81-912B-1DE6-DDAB679CA980}"/>
              </a:ext>
            </a:extLst>
          </p:cNvPr>
          <p:cNvSpPr txBox="1"/>
          <p:nvPr/>
        </p:nvSpPr>
        <p:spPr>
          <a:xfrm>
            <a:off x="760364" y="991840"/>
            <a:ext cx="82731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a:t>
            </a:r>
          </a:p>
        </p:txBody>
      </p:sp>
      <p:graphicFrame>
        <p:nvGraphicFramePr>
          <p:cNvPr id="5" name="Object 4">
            <a:extLst>
              <a:ext uri="{FF2B5EF4-FFF2-40B4-BE49-F238E27FC236}">
                <a16:creationId xmlns:a16="http://schemas.microsoft.com/office/drawing/2014/main" id="{B006899D-0920-3435-42FD-50043E0EAB44}"/>
              </a:ext>
            </a:extLst>
          </p:cNvPr>
          <p:cNvGraphicFramePr>
            <a:graphicFrameLocks noChangeAspect="1"/>
          </p:cNvGraphicFramePr>
          <p:nvPr>
            <p:extLst>
              <p:ext uri="{D42A27DB-BD31-4B8C-83A1-F6EECF244321}">
                <p14:modId xmlns:p14="http://schemas.microsoft.com/office/powerpoint/2010/main" val="3058874058"/>
              </p:ext>
            </p:extLst>
          </p:nvPr>
        </p:nvGraphicFramePr>
        <p:xfrm>
          <a:off x="5524003" y="1101828"/>
          <a:ext cx="5136957" cy="3931920"/>
        </p:xfrm>
        <a:graphic>
          <a:graphicData uri="http://schemas.openxmlformats.org/presentationml/2006/ole">
            <mc:AlternateContent xmlns:mc="http://schemas.openxmlformats.org/markup-compatibility/2006">
              <mc:Choice xmlns:v="urn:schemas-microsoft-com:vml" Requires="v">
                <p:oleObj name="Graph" r:id="rId5" imgW="9802345" imgH="7502438" progId="Origin95.Graph">
                  <p:embed/>
                </p:oleObj>
              </mc:Choice>
              <mc:Fallback>
                <p:oleObj name="Graph" r:id="rId5" imgW="9802345" imgH="7502438" progId="Origin95.Graph">
                  <p:embed/>
                  <p:pic>
                    <p:nvPicPr>
                      <p:cNvPr id="2" name="Object 1">
                        <a:extLst>
                          <a:ext uri="{FF2B5EF4-FFF2-40B4-BE49-F238E27FC236}">
                            <a16:creationId xmlns:a16="http://schemas.microsoft.com/office/drawing/2014/main" id="{B006899D-0920-3435-42FD-50043E0EAB44}"/>
                          </a:ext>
                        </a:extLst>
                      </p:cNvPr>
                      <p:cNvPicPr/>
                      <p:nvPr/>
                    </p:nvPicPr>
                    <p:blipFill>
                      <a:blip r:embed="rId6"/>
                      <a:stretch>
                        <a:fillRect/>
                      </a:stretch>
                    </p:blipFill>
                    <p:spPr>
                      <a:xfrm>
                        <a:off x="5524003" y="1101828"/>
                        <a:ext cx="5136957" cy="3931920"/>
                      </a:xfrm>
                      <a:prstGeom prst="rect">
                        <a:avLst/>
                      </a:prstGeom>
                    </p:spPr>
                  </p:pic>
                </p:oleObj>
              </mc:Fallback>
            </mc:AlternateContent>
          </a:graphicData>
        </a:graphic>
      </p:graphicFrame>
    </p:spTree>
    <p:extLst>
      <p:ext uri="{BB962C8B-B14F-4D97-AF65-F5344CB8AC3E}">
        <p14:creationId xmlns:p14="http://schemas.microsoft.com/office/powerpoint/2010/main" val="4074919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7791</TotalTime>
  <Words>2121</Words>
  <Application>Microsoft Macintosh PowerPoint</Application>
  <PresentationFormat>Widescreen</PresentationFormat>
  <Paragraphs>105</Paragraphs>
  <Slides>15</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2" baseType="lpstr">
      <vt:lpstr>Aptos</vt:lpstr>
      <vt:lpstr>Aptos Display</vt:lpstr>
      <vt:lpstr>Arial</vt:lpstr>
      <vt:lpstr>Calibri</vt:lpstr>
      <vt:lpstr>Times New Roman</vt:lpstr>
      <vt:lpstr>Office Theme</vt:lpstr>
      <vt:lpstr>Graph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Xinne Zhao</dc:creator>
  <cp:lastModifiedBy>c9205952, 36af403c</cp:lastModifiedBy>
  <cp:revision>66</cp:revision>
  <dcterms:created xsi:type="dcterms:W3CDTF">2024-09-20T11:36:51Z</dcterms:created>
  <dcterms:modified xsi:type="dcterms:W3CDTF">2025-08-29T10:52:26Z</dcterms:modified>
</cp:coreProperties>
</file>